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9"/>
  </p:notesMasterIdLst>
  <p:handoutMasterIdLst>
    <p:handoutMasterId r:id="rId30"/>
  </p:handoutMasterIdLst>
  <p:sldIdLst>
    <p:sldId id="305" r:id="rId2"/>
    <p:sldId id="258" r:id="rId3"/>
    <p:sldId id="263" r:id="rId4"/>
    <p:sldId id="264" r:id="rId5"/>
    <p:sldId id="294" r:id="rId6"/>
    <p:sldId id="289" r:id="rId7"/>
    <p:sldId id="295" r:id="rId8"/>
    <p:sldId id="307" r:id="rId9"/>
    <p:sldId id="290" r:id="rId10"/>
    <p:sldId id="296" r:id="rId11"/>
    <p:sldId id="314" r:id="rId12"/>
    <p:sldId id="315" r:id="rId13"/>
    <p:sldId id="313" r:id="rId14"/>
    <p:sldId id="308" r:id="rId15"/>
    <p:sldId id="309" r:id="rId16"/>
    <p:sldId id="310" r:id="rId17"/>
    <p:sldId id="311" r:id="rId18"/>
    <p:sldId id="317" r:id="rId19"/>
    <p:sldId id="291" r:id="rId20"/>
    <p:sldId id="297" r:id="rId21"/>
    <p:sldId id="292" r:id="rId22"/>
    <p:sldId id="298" r:id="rId23"/>
    <p:sldId id="312" r:id="rId24"/>
    <p:sldId id="293" r:id="rId25"/>
    <p:sldId id="318" r:id="rId26"/>
    <p:sldId id="306" r:id="rId27"/>
    <p:sldId id="267" r:id="rId28"/>
  </p:sldIdLst>
  <p:sldSz cx="9144000" cy="6858000" type="screen4x3"/>
  <p:notesSz cx="6858000" cy="9144000"/>
  <p:embeddedFontLst>
    <p:embeddedFont>
      <p:font typeface="Roboto" panose="02000000000000000000" pitchFamily="2" charset="0"/>
      <p:regular r:id="rId31"/>
      <p:bold r:id="rId32"/>
      <p:italic r:id="rId33"/>
      <p:boldItalic r:id="rId34"/>
    </p:embeddedFont>
    <p:embeddedFont>
      <p:font typeface="Twinkl" pitchFamily="2" charset="0"/>
      <p:regular r:id="rId35"/>
      <p:bold r:id="rId3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68AB"/>
    <a:srgbClr val="00A8E9"/>
    <a:srgbClr val="ACDDFC"/>
    <a:srgbClr val="FAB001"/>
    <a:srgbClr val="8D358B"/>
    <a:srgbClr val="2DB6BC"/>
    <a:srgbClr val="F08115"/>
    <a:srgbClr val="FFFBFA"/>
    <a:srgbClr val="019542"/>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howGuides="1">
      <p:cViewPr varScale="1">
        <p:scale>
          <a:sx n="114" d="100"/>
          <a:sy n="114" d="100"/>
        </p:scale>
        <p:origin x="1506" y="10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09/09/2020</a:t>
            </a:fld>
            <a:endParaRPr lang="en-GB">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09/09/2020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Twinkl" pitchFamily="50" charset="0"/>
              </a:rPr>
              <a:t>Statement 1 Lorem ipsum </a:t>
            </a:r>
            <a:r>
              <a:rPr lang="en-GB" err="1">
                <a:latin typeface="Twinkl" pitchFamily="50" charset="0"/>
              </a:rPr>
              <a:t>dolor</a:t>
            </a:r>
            <a:r>
              <a:rPr lang="en-GB">
                <a:latin typeface="Twinkl" pitchFamily="50" charset="0"/>
              </a:rPr>
              <a:t> sit </a:t>
            </a:r>
            <a:r>
              <a:rPr lang="en-GB" err="1">
                <a:latin typeface="Twinkl" pitchFamily="50" charset="0"/>
              </a:rPr>
              <a:t>amet</a:t>
            </a:r>
            <a:r>
              <a:rPr lang="en-GB">
                <a:latin typeface="Twinkl" pitchFamily="50" charset="0"/>
              </a:rPr>
              <a:t>, </a:t>
            </a:r>
            <a:r>
              <a:rPr lang="en-GB" err="1">
                <a:latin typeface="Twinkl" pitchFamily="50" charset="0"/>
              </a:rPr>
              <a:t>consectetur</a:t>
            </a:r>
            <a:r>
              <a:rPr lang="en-GB">
                <a:latin typeface="Twinkl" pitchFamily="50" charset="0"/>
              </a:rPr>
              <a:t> </a:t>
            </a:r>
            <a:r>
              <a:rPr lang="en-GB" err="1">
                <a:latin typeface="Twinkl" pitchFamily="50" charset="0"/>
              </a:rPr>
              <a:t>adipiscing</a:t>
            </a:r>
            <a:r>
              <a:rPr lang="en-GB">
                <a:latin typeface="Twinkl" pitchFamily="50" charset="0"/>
              </a:rPr>
              <a:t> </a:t>
            </a:r>
            <a:r>
              <a:rPr lang="en-GB" err="1">
                <a:latin typeface="Twinkl" pitchFamily="50" charset="0"/>
              </a:rPr>
              <a:t>elit</a:t>
            </a:r>
            <a:r>
              <a:rPr lang="en-GB">
                <a:latin typeface="Twinkl" pitchFamily="50" charset="0"/>
              </a:rPr>
              <a:t>.</a:t>
            </a:r>
          </a:p>
          <a:p>
            <a:r>
              <a:rPr lang="en-GB">
                <a:latin typeface="Twinkl" pitchFamily="50" charset="0"/>
              </a:rPr>
              <a:t>Statement 2</a:t>
            </a:r>
          </a:p>
          <a:p>
            <a:pPr lvl="1"/>
            <a:r>
              <a:rPr lang="en-GB">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2.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slide" Target="slide19.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276590" y="6453548"/>
            <a:ext cx="4590817" cy="207749"/>
          </a:xfrm>
          <a:prstGeom prst="rect">
            <a:avLst/>
          </a:prstGeom>
          <a:noFill/>
        </p:spPr>
        <p:txBody>
          <a:bodyPr wrap="square" lIns="0" tIns="0" rIns="0" bIns="0" rtlCol="0" anchor="ctr" anchorCtr="1">
            <a:noAutofit/>
          </a:bodyPr>
          <a:lstStyle/>
          <a:p>
            <a:pPr algn="ctr">
              <a:lnSpc>
                <a:spcPct val="107000"/>
              </a:lnSpc>
              <a:spcAft>
                <a:spcPts val="0"/>
              </a:spcAft>
            </a:pPr>
            <a:r>
              <a:rPr lang="en-GB" sz="800" b="1">
                <a:solidFill>
                  <a:srgbClr val="FFFFFF"/>
                </a:solidFill>
                <a:latin typeface="Roboto" panose="02000000000000000000" pitchFamily="2" charset="0"/>
                <a:ea typeface="Calibri" panose="020F0502020204030204" pitchFamily="34" charset="0"/>
                <a:cs typeface="Arial" panose="020B0604020202020204" pitchFamily="34" charset="0"/>
              </a:rPr>
              <a:t>PSHE and Citizenship | UKS2 | Health &amp; Wellbeing | Think Positive | Face Your Feelings | Lesson 3</a:t>
            </a:r>
          </a:p>
        </p:txBody>
      </p:sp>
      <p:pic>
        <p:nvPicPr>
          <p:cNvPr id="5" name="Picture 4"/>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a:solidFill>
                  <a:schemeClr val="bg1"/>
                </a:solidFill>
                <a:latin typeface="Roboto" panose="02000000000000000000" pitchFamily="2" charset="0"/>
                <a:cs typeface="Arial" panose="020B0604020202020204" pitchFamily="34" charset="0"/>
              </a:rPr>
              <a:t>Health and Wellbeing | Think Positive</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a:solidFill>
                  <a:schemeClr val="bg1"/>
                </a:solidFill>
                <a:latin typeface="Roboto" panose="02000000000000000000" pitchFamily="2"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a:latin typeface="Twinkl" pitchFamily="2" charset="0"/>
              </a:rPr>
              <a:t>Aim</a:t>
            </a:r>
          </a:p>
        </p:txBody>
      </p:sp>
      <p:sp>
        <p:nvSpPr>
          <p:cNvPr id="16" name="Content Placeholder 15"/>
          <p:cNvSpPr>
            <a:spLocks noGrp="1"/>
          </p:cNvSpPr>
          <p:nvPr>
            <p:ph idx="1"/>
          </p:nvPr>
        </p:nvSpPr>
        <p:spPr/>
        <p:txBody>
          <a:bodyPr>
            <a:normAutofit/>
          </a:bodyPr>
          <a:lstStyle/>
          <a:p>
            <a:r>
              <a:rPr lang="en-GB">
                <a:latin typeface="Twinkl" pitchFamily="50" charset="0"/>
              </a:rPr>
              <a:t>I can recognise and manage uncomfortable feelings.</a:t>
            </a:r>
          </a:p>
        </p:txBody>
      </p:sp>
      <p:sp>
        <p:nvSpPr>
          <p:cNvPr id="20" name="Content Placeholder 15"/>
          <p:cNvSpPr txBox="1">
            <a:spLocks/>
          </p:cNvSpPr>
          <p:nvPr/>
        </p:nvSpPr>
        <p:spPr>
          <a:xfrm>
            <a:off x="628649" y="3466802"/>
            <a:ext cx="8012111"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Twinkl" pitchFamily="50" charset="0"/>
              </a:rPr>
              <a:t>I am able to describe and discuss a range of emotions.</a:t>
            </a:r>
          </a:p>
          <a:p>
            <a:r>
              <a:rPr lang="en-GB">
                <a:latin typeface="Twinkl" pitchFamily="50" charset="0"/>
              </a:rPr>
              <a:t>I understand how our feelings can impact on our thoughts and actions.</a:t>
            </a:r>
          </a:p>
          <a:p>
            <a:r>
              <a:rPr lang="en-GB">
                <a:latin typeface="Twinkl" pitchFamily="50" charset="0"/>
              </a:rPr>
              <a:t>I can suggest strategies to cope with uncomfortable emotions.</a:t>
            </a:r>
          </a:p>
        </p:txBody>
      </p:sp>
      <p:sp>
        <p:nvSpPr>
          <p:cNvPr id="9" name="TextBox 21"/>
          <p:cNvSpPr txBox="1">
            <a:spLocks noChangeArrowheads="1"/>
          </p:cNvSpPr>
          <p:nvPr/>
        </p:nvSpPr>
        <p:spPr bwMode="auto">
          <a:xfrm>
            <a:off x="2375756" y="6247089"/>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a:solidFill>
                  <a:schemeClr val="accent1"/>
                </a:solidFill>
                <a:latin typeface="Roboto" panose="02000000000000000000" pitchFamily="2" charset="0"/>
                <a:cs typeface="Arial" panose="020B0604020202020204" pitchFamily="34" charset="0"/>
                <a:hlinkClick r:id="rId2"/>
              </a:rPr>
              <a:t>Programme of Study</a:t>
            </a:r>
            <a:r>
              <a:rPr lang="en-GB" sz="800" baseline="3000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grass, fence, building, standing&#10;&#10;Description automatically generated">
            <a:extLst>
              <a:ext uri="{FF2B5EF4-FFF2-40B4-BE49-F238E27FC236}">
                <a16:creationId xmlns:a16="http://schemas.microsoft.com/office/drawing/2014/main" id="{82562DA9-C23B-4B79-A737-AC2899CC3663}"/>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0" y="196068"/>
            <a:ext cx="9144000" cy="6465864"/>
          </a:xfrm>
          <a:prstGeom prst="rect">
            <a:avLst/>
          </a:prstGeom>
        </p:spPr>
      </p:pic>
      <p:pic>
        <p:nvPicPr>
          <p:cNvPr id="15" name="Picture 14">
            <a:extLst>
              <a:ext uri="{FF2B5EF4-FFF2-40B4-BE49-F238E27FC236}">
                <a16:creationId xmlns:a16="http://schemas.microsoft.com/office/drawing/2014/main" id="{9E0D8D85-D8D6-412B-AEEE-EF7256AF08D7}"/>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5580112" y="2490580"/>
            <a:ext cx="2880320" cy="3960614"/>
          </a:xfrm>
          <a:prstGeom prst="rect">
            <a:avLst/>
          </a:prstGeom>
        </p:spPr>
      </p:pic>
      <p:pic>
        <p:nvPicPr>
          <p:cNvPr id="17" name="Picture 16">
            <a:extLst>
              <a:ext uri="{FF2B5EF4-FFF2-40B4-BE49-F238E27FC236}">
                <a16:creationId xmlns:a16="http://schemas.microsoft.com/office/drawing/2014/main" id="{4E1AAF62-FBF3-4772-808E-A36CAB8820C8}"/>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flipH="1">
            <a:off x="611560" y="2387072"/>
            <a:ext cx="3060339" cy="4066264"/>
          </a:xfrm>
          <a:prstGeom prst="rect">
            <a:avLst/>
          </a:prstGeom>
        </p:spPr>
      </p:pic>
      <p:pic>
        <p:nvPicPr>
          <p:cNvPr id="10" name="border" descr="A screen shot of a computer&#10;&#10;Description automatically generated">
            <a:extLst>
              <a:ext uri="{FF2B5EF4-FFF2-40B4-BE49-F238E27FC236}">
                <a16:creationId xmlns:a16="http://schemas.microsoft.com/office/drawing/2014/main" id="{5E60765C-A328-40FF-8914-34629A6711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Speech Bubble: Rectangle with Corners Rounded 8">
            <a:extLst>
              <a:ext uri="{FF2B5EF4-FFF2-40B4-BE49-F238E27FC236}">
                <a16:creationId xmlns:a16="http://schemas.microsoft.com/office/drawing/2014/main" id="{4049059F-0F03-4889-9883-7C6C5EE22AFC}"/>
              </a:ext>
            </a:extLst>
          </p:cNvPr>
          <p:cNvSpPr/>
          <p:nvPr/>
        </p:nvSpPr>
        <p:spPr>
          <a:xfrm>
            <a:off x="1979712" y="1055595"/>
            <a:ext cx="2814001" cy="1060068"/>
          </a:xfrm>
          <a:prstGeom prst="wedgeRoundRectCallout">
            <a:avLst>
              <a:gd name="adj1" fmla="val -26005"/>
              <a:gd name="adj2" fmla="val 72384"/>
              <a:gd name="adj3" fmla="val 16667"/>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r>
              <a:rPr lang="en-GB">
                <a:solidFill>
                  <a:schemeClr val="bg1"/>
                </a:solidFill>
              </a:rPr>
              <a:t>What can we </a:t>
            </a:r>
            <a:br>
              <a:rPr lang="en-GB">
                <a:solidFill>
                  <a:schemeClr val="bg1"/>
                </a:solidFill>
              </a:rPr>
            </a:br>
            <a:r>
              <a:rPr lang="en-GB">
                <a:solidFill>
                  <a:schemeClr val="bg1"/>
                </a:solidFill>
              </a:rPr>
              <a:t>do to manage </a:t>
            </a:r>
            <a:br>
              <a:rPr lang="en-GB">
                <a:solidFill>
                  <a:schemeClr val="bg1"/>
                </a:solidFill>
              </a:rPr>
            </a:br>
            <a:r>
              <a:rPr lang="en-GB">
                <a:solidFill>
                  <a:schemeClr val="bg1"/>
                </a:solidFill>
              </a:rPr>
              <a:t>uncomfortable feelings?</a:t>
            </a:r>
          </a:p>
        </p:txBody>
      </p:sp>
      <p:sp>
        <p:nvSpPr>
          <p:cNvPr id="8" name="Speech Bubble: Rectangle with Corners Rounded 7">
            <a:extLst>
              <a:ext uri="{FF2B5EF4-FFF2-40B4-BE49-F238E27FC236}">
                <a16:creationId xmlns:a16="http://schemas.microsoft.com/office/drawing/2014/main" id="{F91EE733-D5D6-4F62-9474-E8CF6164FDF7}"/>
              </a:ext>
            </a:extLst>
          </p:cNvPr>
          <p:cNvSpPr/>
          <p:nvPr/>
        </p:nvSpPr>
        <p:spPr>
          <a:xfrm>
            <a:off x="3131840" y="2519340"/>
            <a:ext cx="2880320" cy="1178286"/>
          </a:xfrm>
          <a:prstGeom prst="wedgeRoundRectCallout">
            <a:avLst>
              <a:gd name="adj1" fmla="val 55527"/>
              <a:gd name="adj2" fmla="val 28004"/>
              <a:gd name="adj3" fmla="val 16667"/>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r>
              <a:rPr lang="en-GB">
                <a:solidFill>
                  <a:schemeClr val="bg1"/>
                </a:solidFill>
              </a:rPr>
              <a:t>How do uncomfortable feelings affect our thoughts and actions?</a:t>
            </a:r>
          </a:p>
        </p:txBody>
      </p:sp>
      <p:pic>
        <p:nvPicPr>
          <p:cNvPr id="3" name="Picture 2"/>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2"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righ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When Did You Last Feel…?</a:t>
            </a:r>
          </a:p>
        </p:txBody>
      </p:sp>
      <p:sp>
        <p:nvSpPr>
          <p:cNvPr id="3" name="Rectangle 2">
            <a:extLst>
              <a:ext uri="{FF2B5EF4-FFF2-40B4-BE49-F238E27FC236}">
                <a16:creationId xmlns:a16="http://schemas.microsoft.com/office/drawing/2014/main" id="{23D8384C-2245-4CC6-B382-0F7BDB7D0170}"/>
              </a:ext>
            </a:extLst>
          </p:cNvPr>
          <p:cNvSpPr/>
          <p:nvPr/>
        </p:nvSpPr>
        <p:spPr>
          <a:xfrm>
            <a:off x="786814" y="1450803"/>
            <a:ext cx="7601535" cy="923330"/>
          </a:xfrm>
          <a:prstGeom prst="rect">
            <a:avLst/>
          </a:prstGeom>
        </p:spPr>
        <p:txBody>
          <a:bodyPr wrap="square">
            <a:spAutoFit/>
          </a:bodyPr>
          <a:lstStyle/>
          <a:p>
            <a:pPr algn="ctr"/>
            <a:r>
              <a:rPr lang="en-GB"/>
              <a:t>Let’s think about our emotions and try to recall a time when we recently felt the different feelings below. When each emotion pops up, jot down a time you can remember feeling like this and what caused that emotion.</a:t>
            </a:r>
          </a:p>
        </p:txBody>
      </p:sp>
      <p:sp>
        <p:nvSpPr>
          <p:cNvPr id="4" name="TextBox 3">
            <a:extLst>
              <a:ext uri="{FF2B5EF4-FFF2-40B4-BE49-F238E27FC236}">
                <a16:creationId xmlns:a16="http://schemas.microsoft.com/office/drawing/2014/main" id="{E353E4FD-BA53-4AA8-BC17-16428487A957}"/>
              </a:ext>
            </a:extLst>
          </p:cNvPr>
          <p:cNvSpPr txBox="1"/>
          <p:nvPr/>
        </p:nvSpPr>
        <p:spPr>
          <a:xfrm>
            <a:off x="1115616" y="2916731"/>
            <a:ext cx="1162975" cy="369332"/>
          </a:xfrm>
          <a:prstGeom prst="rect">
            <a:avLst/>
          </a:prstGeom>
          <a:noFill/>
        </p:spPr>
        <p:txBody>
          <a:bodyPr wrap="square" rtlCol="0">
            <a:spAutoFit/>
          </a:bodyPr>
          <a:lstStyle/>
          <a:p>
            <a:pPr algn="ctr"/>
            <a:r>
              <a:rPr lang="en-GB" b="1"/>
              <a:t>nervous</a:t>
            </a:r>
          </a:p>
        </p:txBody>
      </p:sp>
      <p:sp>
        <p:nvSpPr>
          <p:cNvPr id="5" name="TextBox 4">
            <a:extLst>
              <a:ext uri="{FF2B5EF4-FFF2-40B4-BE49-F238E27FC236}">
                <a16:creationId xmlns:a16="http://schemas.microsoft.com/office/drawing/2014/main" id="{E814365E-4493-4E9E-B280-7C7D7CCDBD35}"/>
              </a:ext>
            </a:extLst>
          </p:cNvPr>
          <p:cNvSpPr txBox="1"/>
          <p:nvPr/>
        </p:nvSpPr>
        <p:spPr>
          <a:xfrm>
            <a:off x="6724739" y="2922136"/>
            <a:ext cx="925511" cy="369332"/>
          </a:xfrm>
          <a:prstGeom prst="rect">
            <a:avLst/>
          </a:prstGeom>
          <a:noFill/>
        </p:spPr>
        <p:txBody>
          <a:bodyPr wrap="square" rtlCol="0">
            <a:spAutoFit/>
          </a:bodyPr>
          <a:lstStyle/>
          <a:p>
            <a:pPr algn="ctr"/>
            <a:r>
              <a:rPr lang="en-GB" b="1"/>
              <a:t>angry</a:t>
            </a:r>
          </a:p>
        </p:txBody>
      </p:sp>
      <p:sp>
        <p:nvSpPr>
          <p:cNvPr id="6" name="TextBox 5">
            <a:extLst>
              <a:ext uri="{FF2B5EF4-FFF2-40B4-BE49-F238E27FC236}">
                <a16:creationId xmlns:a16="http://schemas.microsoft.com/office/drawing/2014/main" id="{E33FACBF-E3F3-4CB7-9998-3A8C490EBCCD}"/>
              </a:ext>
            </a:extLst>
          </p:cNvPr>
          <p:cNvSpPr txBox="1"/>
          <p:nvPr/>
        </p:nvSpPr>
        <p:spPr>
          <a:xfrm>
            <a:off x="1994378" y="5343373"/>
            <a:ext cx="1309784" cy="369332"/>
          </a:xfrm>
          <a:prstGeom prst="rect">
            <a:avLst/>
          </a:prstGeom>
          <a:noFill/>
        </p:spPr>
        <p:txBody>
          <a:bodyPr wrap="square" rtlCol="0">
            <a:spAutoFit/>
          </a:bodyPr>
          <a:lstStyle/>
          <a:p>
            <a:pPr algn="ctr"/>
            <a:r>
              <a:rPr lang="en-GB" b="1"/>
              <a:t>frustrated</a:t>
            </a:r>
          </a:p>
        </p:txBody>
      </p:sp>
      <p:sp>
        <p:nvSpPr>
          <p:cNvPr id="7" name="TextBox 6">
            <a:extLst>
              <a:ext uri="{FF2B5EF4-FFF2-40B4-BE49-F238E27FC236}">
                <a16:creationId xmlns:a16="http://schemas.microsoft.com/office/drawing/2014/main" id="{40D2EA38-DEC0-46F4-99D6-9CD8A3F3F500}"/>
              </a:ext>
            </a:extLst>
          </p:cNvPr>
          <p:cNvSpPr txBox="1"/>
          <p:nvPr/>
        </p:nvSpPr>
        <p:spPr>
          <a:xfrm>
            <a:off x="5818053" y="5343373"/>
            <a:ext cx="1152617" cy="369332"/>
          </a:xfrm>
          <a:prstGeom prst="rect">
            <a:avLst/>
          </a:prstGeom>
          <a:noFill/>
        </p:spPr>
        <p:txBody>
          <a:bodyPr wrap="square" rtlCol="0">
            <a:spAutoFit/>
          </a:bodyPr>
          <a:lstStyle/>
          <a:p>
            <a:pPr algn="ctr"/>
            <a:r>
              <a:rPr lang="en-GB" b="1"/>
              <a:t>anxious</a:t>
            </a:r>
          </a:p>
        </p:txBody>
      </p:sp>
      <p:sp>
        <p:nvSpPr>
          <p:cNvPr id="8" name="TextBox 7">
            <a:extLst>
              <a:ext uri="{FF2B5EF4-FFF2-40B4-BE49-F238E27FC236}">
                <a16:creationId xmlns:a16="http://schemas.microsoft.com/office/drawing/2014/main" id="{B18001FA-87D1-48EC-A254-F677AD0C8FC3}"/>
              </a:ext>
            </a:extLst>
          </p:cNvPr>
          <p:cNvSpPr txBox="1"/>
          <p:nvPr/>
        </p:nvSpPr>
        <p:spPr>
          <a:xfrm>
            <a:off x="1829306" y="4469399"/>
            <a:ext cx="921798" cy="369332"/>
          </a:xfrm>
          <a:prstGeom prst="rect">
            <a:avLst/>
          </a:prstGeom>
          <a:noFill/>
        </p:spPr>
        <p:txBody>
          <a:bodyPr wrap="square" rtlCol="0">
            <a:spAutoFit/>
          </a:bodyPr>
          <a:lstStyle/>
          <a:p>
            <a:pPr algn="ctr"/>
            <a:r>
              <a:rPr lang="en-GB" b="1"/>
              <a:t>upset</a:t>
            </a:r>
          </a:p>
        </p:txBody>
      </p:sp>
      <p:sp>
        <p:nvSpPr>
          <p:cNvPr id="9" name="TextBox 8">
            <a:extLst>
              <a:ext uri="{FF2B5EF4-FFF2-40B4-BE49-F238E27FC236}">
                <a16:creationId xmlns:a16="http://schemas.microsoft.com/office/drawing/2014/main" id="{0DCED131-8954-408B-931B-7799D21CC174}"/>
              </a:ext>
            </a:extLst>
          </p:cNvPr>
          <p:cNvSpPr txBox="1"/>
          <p:nvPr/>
        </p:nvSpPr>
        <p:spPr>
          <a:xfrm>
            <a:off x="5847029" y="4469399"/>
            <a:ext cx="2175029" cy="369332"/>
          </a:xfrm>
          <a:prstGeom prst="rect">
            <a:avLst/>
          </a:prstGeom>
          <a:noFill/>
        </p:spPr>
        <p:txBody>
          <a:bodyPr wrap="square" rtlCol="0">
            <a:spAutoFit/>
          </a:bodyPr>
          <a:lstStyle/>
          <a:p>
            <a:pPr algn="ctr"/>
            <a:r>
              <a:rPr lang="en-GB" b="1"/>
              <a:t>embarrassed</a:t>
            </a:r>
          </a:p>
        </p:txBody>
      </p:sp>
      <p:sp>
        <p:nvSpPr>
          <p:cNvPr id="10" name="TextBox 9">
            <a:extLst>
              <a:ext uri="{FF2B5EF4-FFF2-40B4-BE49-F238E27FC236}">
                <a16:creationId xmlns:a16="http://schemas.microsoft.com/office/drawing/2014/main" id="{4918D8F4-D96E-4169-989C-38FEAC38EACF}"/>
              </a:ext>
            </a:extLst>
          </p:cNvPr>
          <p:cNvSpPr txBox="1"/>
          <p:nvPr/>
        </p:nvSpPr>
        <p:spPr>
          <a:xfrm>
            <a:off x="4003829" y="5723964"/>
            <a:ext cx="1136342" cy="369332"/>
          </a:xfrm>
          <a:prstGeom prst="rect">
            <a:avLst/>
          </a:prstGeom>
          <a:noFill/>
        </p:spPr>
        <p:txBody>
          <a:bodyPr wrap="square" rtlCol="0">
            <a:spAutoFit/>
          </a:bodyPr>
          <a:lstStyle/>
          <a:p>
            <a:pPr algn="ctr"/>
            <a:r>
              <a:rPr lang="en-GB" b="1"/>
              <a:t>jealous</a:t>
            </a:r>
          </a:p>
        </p:txBody>
      </p:sp>
      <p:sp>
        <p:nvSpPr>
          <p:cNvPr id="11" name="TextBox 10">
            <a:extLst>
              <a:ext uri="{FF2B5EF4-FFF2-40B4-BE49-F238E27FC236}">
                <a16:creationId xmlns:a16="http://schemas.microsoft.com/office/drawing/2014/main" id="{091A8633-5BB5-44F3-B0F8-2F44BFF4A9EF}"/>
              </a:ext>
            </a:extLst>
          </p:cNvPr>
          <p:cNvSpPr txBox="1"/>
          <p:nvPr/>
        </p:nvSpPr>
        <p:spPr>
          <a:xfrm>
            <a:off x="3992654" y="4974041"/>
            <a:ext cx="1136997" cy="369332"/>
          </a:xfrm>
          <a:prstGeom prst="rect">
            <a:avLst/>
          </a:prstGeom>
          <a:noFill/>
        </p:spPr>
        <p:txBody>
          <a:bodyPr wrap="square" rtlCol="0">
            <a:spAutoFit/>
          </a:bodyPr>
          <a:lstStyle/>
          <a:p>
            <a:pPr algn="ctr"/>
            <a:r>
              <a:rPr lang="en-GB" b="1"/>
              <a:t>lonely</a:t>
            </a:r>
          </a:p>
        </p:txBody>
      </p:sp>
      <p:sp>
        <p:nvSpPr>
          <p:cNvPr id="12" name="TextBox 11">
            <a:extLst>
              <a:ext uri="{FF2B5EF4-FFF2-40B4-BE49-F238E27FC236}">
                <a16:creationId xmlns:a16="http://schemas.microsoft.com/office/drawing/2014/main" id="{60DE325B-4BEC-46DF-B7F9-8D520E83BAF8}"/>
              </a:ext>
            </a:extLst>
          </p:cNvPr>
          <p:cNvSpPr txBox="1"/>
          <p:nvPr/>
        </p:nvSpPr>
        <p:spPr>
          <a:xfrm>
            <a:off x="1403648" y="3667283"/>
            <a:ext cx="976544" cy="369332"/>
          </a:xfrm>
          <a:prstGeom prst="rect">
            <a:avLst/>
          </a:prstGeom>
          <a:noFill/>
        </p:spPr>
        <p:txBody>
          <a:bodyPr wrap="square" rtlCol="0">
            <a:spAutoFit/>
          </a:bodyPr>
          <a:lstStyle/>
          <a:p>
            <a:pPr algn="ctr"/>
            <a:r>
              <a:rPr lang="en-GB" b="1"/>
              <a:t>guilty</a:t>
            </a:r>
          </a:p>
        </p:txBody>
      </p:sp>
      <p:sp>
        <p:nvSpPr>
          <p:cNvPr id="13" name="TextBox 12">
            <a:extLst>
              <a:ext uri="{FF2B5EF4-FFF2-40B4-BE49-F238E27FC236}">
                <a16:creationId xmlns:a16="http://schemas.microsoft.com/office/drawing/2014/main" id="{24049773-02CC-40E5-B05B-94828DCFA0E2}"/>
              </a:ext>
            </a:extLst>
          </p:cNvPr>
          <p:cNvSpPr txBox="1"/>
          <p:nvPr/>
        </p:nvSpPr>
        <p:spPr>
          <a:xfrm>
            <a:off x="6172626" y="3667283"/>
            <a:ext cx="2175029" cy="369332"/>
          </a:xfrm>
          <a:prstGeom prst="rect">
            <a:avLst/>
          </a:prstGeom>
          <a:noFill/>
        </p:spPr>
        <p:txBody>
          <a:bodyPr wrap="square" rtlCol="0">
            <a:spAutoFit/>
          </a:bodyPr>
          <a:lstStyle/>
          <a:p>
            <a:pPr algn="ctr"/>
            <a:r>
              <a:rPr lang="en-GB" b="1"/>
              <a:t>not good enough</a:t>
            </a:r>
          </a:p>
        </p:txBody>
      </p:sp>
      <p:pic>
        <p:nvPicPr>
          <p:cNvPr id="15" name="Picture 14">
            <a:extLst>
              <a:ext uri="{FF2B5EF4-FFF2-40B4-BE49-F238E27FC236}">
                <a16:creationId xmlns:a16="http://schemas.microsoft.com/office/drawing/2014/main" id="{C5652406-E53C-4521-89D0-E0034CA4508C}"/>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3499042" y="2595990"/>
            <a:ext cx="2124220" cy="2187755"/>
          </a:xfrm>
          <a:prstGeom prst="rect">
            <a:avLst/>
          </a:prstGeom>
        </p:spPr>
      </p:pic>
      <p:pic>
        <p:nvPicPr>
          <p:cNvPr id="16" name="Individual Work">
            <a:extLst>
              <a:ext uri="{FF2B5EF4-FFF2-40B4-BE49-F238E27FC236}">
                <a16:creationId xmlns:a16="http://schemas.microsoft.com/office/drawing/2014/main" id="{C4ECD8EE-97EB-4C94-82AC-B1459A218F3F}"/>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740049" y="543600"/>
            <a:ext cx="864000" cy="864000"/>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500"/>
                                        <p:tgtEl>
                                          <p:spTgt spid="7"/>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
                                        <p:tgtEl>
                                          <p:spTgt spid="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fade">
                                      <p:cBhvr>
                                        <p:cTn id="56" dur="500"/>
                                        <p:tgtEl>
                                          <p:spTgt spid="13"/>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fade">
                                      <p:cBhvr>
                                        <p:cTn id="6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4264F58-24E1-4260-9345-2E5B396D7CEF}"/>
              </a:ext>
            </a:extLst>
          </p:cNvPr>
          <p:cNvSpPr/>
          <p:nvPr/>
        </p:nvSpPr>
        <p:spPr>
          <a:xfrm>
            <a:off x="3131840" y="3140968"/>
            <a:ext cx="5328592" cy="1647750"/>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DEB5880E-4A16-484E-BD53-08FD1BE44798}"/>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179512" y="2826530"/>
            <a:ext cx="4896544" cy="4285026"/>
          </a:xfrm>
          <a:prstGeom prst="rect">
            <a:avLst/>
          </a:prstGeom>
        </p:spPr>
      </p:pic>
      <p:sp>
        <p:nvSpPr>
          <p:cNvPr id="2" name="Title 1">
            <a:extLst>
              <a:ext uri="{FF2B5EF4-FFF2-40B4-BE49-F238E27FC236}">
                <a16:creationId xmlns:a16="http://schemas.microsoft.com/office/drawing/2014/main" id="{6DE31A12-9810-445A-A62D-AFE5BE1B3FD4}"/>
              </a:ext>
            </a:extLst>
          </p:cNvPr>
          <p:cNvSpPr>
            <a:spLocks noGrp="1"/>
          </p:cNvSpPr>
          <p:nvPr>
            <p:ph type="title"/>
          </p:nvPr>
        </p:nvSpPr>
        <p:spPr/>
        <p:txBody>
          <a:bodyPr/>
          <a:lstStyle/>
          <a:p>
            <a:r>
              <a:rPr lang="en-GB"/>
              <a:t>When Did You Last Feel…?</a:t>
            </a:r>
          </a:p>
        </p:txBody>
      </p:sp>
      <p:sp>
        <p:nvSpPr>
          <p:cNvPr id="3" name="Rectangle 2">
            <a:extLst>
              <a:ext uri="{FF2B5EF4-FFF2-40B4-BE49-F238E27FC236}">
                <a16:creationId xmlns:a16="http://schemas.microsoft.com/office/drawing/2014/main" id="{C990FCFF-9606-4CAF-8E27-9E8F3893AD68}"/>
              </a:ext>
            </a:extLst>
          </p:cNvPr>
          <p:cNvSpPr/>
          <p:nvPr/>
        </p:nvSpPr>
        <p:spPr>
          <a:xfrm>
            <a:off x="750811" y="1472305"/>
            <a:ext cx="7632848" cy="1200329"/>
          </a:xfrm>
          <a:prstGeom prst="rect">
            <a:avLst/>
          </a:prstGeom>
        </p:spPr>
        <p:txBody>
          <a:bodyPr wrap="square">
            <a:spAutoFit/>
          </a:bodyPr>
          <a:lstStyle/>
          <a:p>
            <a:pPr algn="ctr"/>
            <a:r>
              <a:rPr lang="en-GB" dirty="0"/>
              <a:t>We all experience these uncomfortable emotions at some point in our lives and different things trigger these feelings in different people. What makes one person anxious might be no problem for someone else and something that angers one individual simply might not bother another.</a:t>
            </a:r>
          </a:p>
        </p:txBody>
      </p:sp>
      <p:sp>
        <p:nvSpPr>
          <p:cNvPr id="4" name="Rectangle 3">
            <a:extLst>
              <a:ext uri="{FF2B5EF4-FFF2-40B4-BE49-F238E27FC236}">
                <a16:creationId xmlns:a16="http://schemas.microsoft.com/office/drawing/2014/main" id="{608C42DA-BD64-49FB-97E9-26B58FCA9F54}"/>
              </a:ext>
            </a:extLst>
          </p:cNvPr>
          <p:cNvSpPr/>
          <p:nvPr/>
        </p:nvSpPr>
        <p:spPr>
          <a:xfrm>
            <a:off x="3895725" y="3226179"/>
            <a:ext cx="4492699" cy="1477328"/>
          </a:xfrm>
          <a:prstGeom prst="rect">
            <a:avLst/>
          </a:prstGeom>
        </p:spPr>
        <p:txBody>
          <a:bodyPr wrap="square">
            <a:spAutoFit/>
          </a:bodyPr>
          <a:lstStyle/>
          <a:p>
            <a:r>
              <a:rPr lang="en-GB" dirty="0">
                <a:solidFill>
                  <a:schemeClr val="bg1"/>
                </a:solidFill>
              </a:rPr>
              <a:t>It is important to remember that what others feel and experience is real to them, just as our emotions are real to us, and although the triggers may be different, the feelings can be very similar.</a:t>
            </a:r>
          </a:p>
        </p:txBody>
      </p:sp>
      <p:pic>
        <p:nvPicPr>
          <p:cNvPr id="5" name="Individual Work">
            <a:extLst>
              <a:ext uri="{FF2B5EF4-FFF2-40B4-BE49-F238E27FC236}">
                <a16:creationId xmlns:a16="http://schemas.microsoft.com/office/drawing/2014/main" id="{4A280E74-248A-488A-A3AA-E72764755E99}"/>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740049" y="543600"/>
            <a:ext cx="864000" cy="864000"/>
          </a:xfrm>
          <a:prstGeom prst="rect">
            <a:avLst/>
          </a:prstGeom>
        </p:spPr>
      </p:pic>
    </p:spTree>
    <p:extLst>
      <p:ext uri="{BB962C8B-B14F-4D97-AF65-F5344CB8AC3E}">
        <p14:creationId xmlns:p14="http://schemas.microsoft.com/office/powerpoint/2010/main" val="1694901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1968132-BA52-46C5-A920-A6B1DAD5166D}"/>
              </a:ext>
            </a:extLst>
          </p:cNvPr>
          <p:cNvSpPr/>
          <p:nvPr/>
        </p:nvSpPr>
        <p:spPr>
          <a:xfrm>
            <a:off x="395537" y="2924944"/>
            <a:ext cx="8395762" cy="2367830"/>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3492000" bIns="108000" rtlCol="0" anchor="ctr"/>
          <a:lstStyle/>
          <a:p>
            <a:r>
              <a:rPr lang="en-GB"/>
              <a:t>Feeling uncomfortable emotions from time </a:t>
            </a:r>
            <a:br>
              <a:rPr lang="en-GB"/>
            </a:br>
            <a:r>
              <a:rPr lang="en-GB"/>
              <a:t>to time is normal. However, if we are experiencing negative feelings often, or we are worried about our negative feelings, it can be a sign that we need help with our mental wellbeing.</a:t>
            </a:r>
          </a:p>
        </p:txBody>
      </p:sp>
      <p:pic>
        <p:nvPicPr>
          <p:cNvPr id="3" name="border" descr="A screen shot of a computer&#10;&#10;Description automatically generated">
            <a:extLst>
              <a:ext uri="{FF2B5EF4-FFF2-40B4-BE49-F238E27FC236}">
                <a16:creationId xmlns:a16="http://schemas.microsoft.com/office/drawing/2014/main" id="{76BC437A-484D-437C-954B-6ACF939F8B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457197" y="478895"/>
            <a:ext cx="7931153" cy="994306"/>
          </a:xfrm>
        </p:spPr>
        <p:txBody>
          <a:bodyPr/>
          <a:lstStyle/>
          <a:p>
            <a:pPr algn="ctr"/>
            <a:r>
              <a:rPr lang="en-GB" sz="3600"/>
              <a:t>What Is Mental Wellbeing?</a:t>
            </a:r>
          </a:p>
        </p:txBody>
      </p:sp>
      <p:pic>
        <p:nvPicPr>
          <p:cNvPr id="5" name="Whole Class">
            <a:extLst>
              <a:ext uri="{FF2B5EF4-FFF2-40B4-BE49-F238E27FC236}">
                <a16:creationId xmlns:a16="http://schemas.microsoft.com/office/drawing/2014/main" id="{498F4D38-39B4-4BE9-8688-3C0301E6FED9}"/>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
        <p:nvSpPr>
          <p:cNvPr id="6" name="Rectangle 5"/>
          <p:cNvSpPr/>
          <p:nvPr/>
        </p:nvSpPr>
        <p:spPr>
          <a:xfrm>
            <a:off x="737192" y="1425550"/>
            <a:ext cx="7651158" cy="923330"/>
          </a:xfrm>
          <a:prstGeom prst="rect">
            <a:avLst/>
          </a:prstGeom>
        </p:spPr>
        <p:txBody>
          <a:bodyPr wrap="square">
            <a:spAutoFit/>
          </a:bodyPr>
          <a:lstStyle/>
          <a:p>
            <a:pPr algn="ctr"/>
            <a:r>
              <a:rPr lang="en-GB"/>
              <a:t>Mental wellbeing refers to our feelings and thoughts. Our feelings and thoughts are our mind's way of letting us figure out what is going on in our lives and how to react or respond.</a:t>
            </a:r>
          </a:p>
        </p:txBody>
      </p:sp>
      <p:pic>
        <p:nvPicPr>
          <p:cNvPr id="11" name="Picture 10"/>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5389132" y="2427488"/>
            <a:ext cx="3143308" cy="4430512"/>
          </a:xfrm>
          <a:prstGeom prst="rect">
            <a:avLst/>
          </a:prstGeom>
        </p:spPr>
      </p:pic>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750"/>
                                        <p:tgtEl>
                                          <p:spTgt spid="11"/>
                                        </p:tgtEl>
                                      </p:cBhvr>
                                    </p:animEffect>
                                    <p:anim calcmode="lin" valueType="num">
                                      <p:cBhvr>
                                        <p:cTn id="13" dur="750" fill="hold"/>
                                        <p:tgtEl>
                                          <p:spTgt spid="11"/>
                                        </p:tgtEl>
                                        <p:attrNameLst>
                                          <p:attrName>ppt_x</p:attrName>
                                        </p:attrNameLst>
                                      </p:cBhvr>
                                      <p:tavLst>
                                        <p:tav tm="0">
                                          <p:val>
                                            <p:strVal val="#ppt_x"/>
                                          </p:val>
                                        </p:tav>
                                        <p:tav tm="100000">
                                          <p:val>
                                            <p:strVal val="#ppt_x"/>
                                          </p:val>
                                        </p:tav>
                                      </p:tavLst>
                                    </p:anim>
                                    <p:anim calcmode="lin" valueType="num">
                                      <p:cBhvr>
                                        <p:cTn id="14" dur="750" fill="hold"/>
                                        <p:tgtEl>
                                          <p:spTgt spid="11"/>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2" presetClass="entr" presetSubtype="8"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7" y="478895"/>
            <a:ext cx="7931153" cy="994306"/>
          </a:xfrm>
        </p:spPr>
        <p:txBody>
          <a:bodyPr/>
          <a:lstStyle/>
          <a:p>
            <a:pPr algn="ctr"/>
            <a:r>
              <a:rPr lang="en-GB" sz="3600"/>
              <a:t>What Is Mental Wellbeing?</a:t>
            </a:r>
          </a:p>
        </p:txBody>
      </p:sp>
      <p:pic>
        <p:nvPicPr>
          <p:cNvPr id="5" name="Whole Class">
            <a:extLst>
              <a:ext uri="{FF2B5EF4-FFF2-40B4-BE49-F238E27FC236}">
                <a16:creationId xmlns:a16="http://schemas.microsoft.com/office/drawing/2014/main" id="{498F4D38-39B4-4BE9-8688-3C0301E6FED9}"/>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
        <p:nvSpPr>
          <p:cNvPr id="6" name="Rectangle 5"/>
          <p:cNvSpPr/>
          <p:nvPr/>
        </p:nvSpPr>
        <p:spPr>
          <a:xfrm>
            <a:off x="755650" y="1484784"/>
            <a:ext cx="7632700" cy="646331"/>
          </a:xfrm>
          <a:prstGeom prst="rect">
            <a:avLst/>
          </a:prstGeom>
        </p:spPr>
        <p:txBody>
          <a:bodyPr wrap="square">
            <a:spAutoFit/>
          </a:bodyPr>
          <a:lstStyle/>
          <a:p>
            <a:pPr algn="ctr"/>
            <a:r>
              <a:rPr lang="en-GB"/>
              <a:t>If we are feeling particularly low, anxious, lonely or isolated, it means we are experiencing poor mental wellbeing and we need to seek support. </a:t>
            </a:r>
          </a:p>
        </p:txBody>
      </p:sp>
      <p:sp>
        <p:nvSpPr>
          <p:cNvPr id="4" name="Pentagon 3"/>
          <p:cNvSpPr/>
          <p:nvPr/>
        </p:nvSpPr>
        <p:spPr>
          <a:xfrm>
            <a:off x="467545" y="2276872"/>
            <a:ext cx="8136706" cy="615859"/>
          </a:xfrm>
          <a:prstGeom prst="homePlat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Who could you turn to for support with your mental health and wellbeing? </a:t>
            </a:r>
          </a:p>
        </p:txBody>
      </p:sp>
      <p:sp>
        <p:nvSpPr>
          <p:cNvPr id="7" name="Rectangle 6"/>
          <p:cNvSpPr/>
          <p:nvPr/>
        </p:nvSpPr>
        <p:spPr>
          <a:xfrm>
            <a:off x="4606556" y="3008067"/>
            <a:ext cx="3800252" cy="3300658"/>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pPr algn="ctr"/>
            <a:r>
              <a:rPr lang="en-GB" dirty="0"/>
              <a:t>If someone we know doesn’t </a:t>
            </a:r>
            <a:br>
              <a:rPr lang="en-GB" dirty="0"/>
            </a:br>
            <a:r>
              <a:rPr lang="en-GB" dirty="0"/>
              <a:t>seem to be coping well or doesn't seem to be their normal self, we might need to seek support on their behalf.</a:t>
            </a:r>
          </a:p>
        </p:txBody>
      </p:sp>
      <p:pic>
        <p:nvPicPr>
          <p:cNvPr id="9" name="Picture 8"/>
          <p:cNvPicPr>
            <a:picLocks noChangeAspect="1"/>
          </p:cNvPicPr>
          <p:nvPr/>
        </p:nvPicPr>
        <p:blipFill rotWithShape="1">
          <a:blip r:embed="rId3" cstate="screen">
            <a:extLst>
              <a:ext uri="{28A0092B-C50C-407E-A947-70E740481C1C}">
                <a14:useLocalDpi xmlns:a14="http://schemas.microsoft.com/office/drawing/2010/main" val="0"/>
              </a:ext>
            </a:extLst>
          </a:blip>
          <a:srcRect b="20522"/>
          <a:stretch/>
        </p:blipFill>
        <p:spPr>
          <a:xfrm>
            <a:off x="4608110" y="4413011"/>
            <a:ext cx="3798697" cy="1896309"/>
          </a:xfrm>
          <a:prstGeom prst="rect">
            <a:avLst/>
          </a:prstGeom>
        </p:spPr>
      </p:pic>
      <p:grpSp>
        <p:nvGrpSpPr>
          <p:cNvPr id="14" name="Group 13"/>
          <p:cNvGrpSpPr/>
          <p:nvPr/>
        </p:nvGrpSpPr>
        <p:grpSpPr>
          <a:xfrm>
            <a:off x="539750" y="3008067"/>
            <a:ext cx="4032250" cy="3300658"/>
            <a:chOff x="539750" y="3008067"/>
            <a:chExt cx="4032250" cy="3300658"/>
          </a:xfrm>
        </p:grpSpPr>
        <p:sp>
          <p:nvSpPr>
            <p:cNvPr id="13" name="Rectangle 12"/>
            <p:cNvSpPr/>
            <p:nvPr/>
          </p:nvSpPr>
          <p:spPr>
            <a:xfrm>
              <a:off x="539750" y="3008067"/>
              <a:ext cx="4032250" cy="3300658"/>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791088" y="3110521"/>
              <a:ext cx="3662074" cy="3095749"/>
            </a:xfrm>
            <a:prstGeom prst="rect">
              <a:avLst/>
            </a:prstGeom>
          </p:spPr>
        </p:pic>
      </p:grpSp>
      <p:sp>
        <p:nvSpPr>
          <p:cNvPr id="11" name="Rectangle 10">
            <a:extLst>
              <a:ext uri="{FF2B5EF4-FFF2-40B4-BE49-F238E27FC236}">
                <a16:creationId xmlns:a16="http://schemas.microsoft.com/office/drawing/2014/main" id="{03EFEBDD-6D1D-4779-9007-EA3CFABC321B}"/>
              </a:ext>
            </a:extLst>
          </p:cNvPr>
          <p:cNvSpPr/>
          <p:nvPr/>
        </p:nvSpPr>
        <p:spPr>
          <a:xfrm>
            <a:off x="754437" y="1475492"/>
            <a:ext cx="7632700" cy="369332"/>
          </a:xfrm>
          <a:prstGeom prst="rect">
            <a:avLst/>
          </a:prstGeom>
        </p:spPr>
        <p:txBody>
          <a:bodyPr wrap="square">
            <a:spAutoFit/>
          </a:bodyPr>
          <a:lstStyle/>
          <a:p>
            <a:pPr algn="ctr"/>
            <a:r>
              <a:rPr lang="en-GB"/>
              <a:t>Anyone can experience difficulties with mental health. </a:t>
            </a:r>
          </a:p>
        </p:txBody>
      </p:sp>
    </p:spTree>
    <p:extLst>
      <p:ext uri="{BB962C8B-B14F-4D97-AF65-F5344CB8AC3E}">
        <p14:creationId xmlns:p14="http://schemas.microsoft.com/office/powerpoint/2010/main" val="3168536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par>
                          <p:cTn id="27" fill="hold">
                            <p:stCondLst>
                              <p:cond delay="500"/>
                            </p:stCondLst>
                            <p:childTnLst>
                              <p:par>
                                <p:cTn id="28" presetID="10"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animBg="1"/>
      <p:bldP spid="7" grpId="0" animBg="1"/>
      <p:bldP spid="11" grpId="0"/>
      <p:bldP spid="11"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83766" y="2564904"/>
            <a:ext cx="2088232" cy="3844866"/>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3243681" y="2564904"/>
            <a:ext cx="2358181" cy="3847373"/>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6012160" y="2564904"/>
            <a:ext cx="2358181" cy="3847373"/>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border" descr="A screen shot of a computer&#10;&#10;Description automatically generated">
            <a:extLst>
              <a:ext uri="{FF2B5EF4-FFF2-40B4-BE49-F238E27FC236}">
                <a16:creationId xmlns:a16="http://schemas.microsoft.com/office/drawing/2014/main" id="{47DBC114-889A-4188-AF9D-C551DC7972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457197" y="478895"/>
            <a:ext cx="7931153" cy="994306"/>
          </a:xfrm>
        </p:spPr>
        <p:txBody>
          <a:bodyPr/>
          <a:lstStyle/>
          <a:p>
            <a:pPr algn="ctr"/>
            <a:r>
              <a:rPr lang="en-GB" sz="3600"/>
              <a:t>What Is Mental Wellbeing?</a:t>
            </a:r>
          </a:p>
        </p:txBody>
      </p:sp>
      <p:pic>
        <p:nvPicPr>
          <p:cNvPr id="5" name="Whole Class">
            <a:extLst>
              <a:ext uri="{FF2B5EF4-FFF2-40B4-BE49-F238E27FC236}">
                <a16:creationId xmlns:a16="http://schemas.microsoft.com/office/drawing/2014/main" id="{498F4D38-39B4-4BE9-8688-3C0301E6FED9}"/>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
        <p:nvSpPr>
          <p:cNvPr id="6" name="Rectangle 5"/>
          <p:cNvSpPr/>
          <p:nvPr/>
        </p:nvSpPr>
        <p:spPr>
          <a:xfrm>
            <a:off x="755650" y="1484784"/>
            <a:ext cx="7651158" cy="923330"/>
          </a:xfrm>
          <a:prstGeom prst="rect">
            <a:avLst/>
          </a:prstGeom>
        </p:spPr>
        <p:txBody>
          <a:bodyPr wrap="square">
            <a:spAutoFit/>
          </a:bodyPr>
          <a:lstStyle/>
          <a:p>
            <a:pPr algn="ctr"/>
            <a:r>
              <a:rPr lang="en-GB" dirty="0"/>
              <a:t>One thing we can all do to improve our mental wellbeing is to become familiar with different feelings and emotions and how to describe them. This can be useful when getting help to support positive mental health.</a:t>
            </a:r>
          </a:p>
        </p:txBody>
      </p:sp>
      <p:pic>
        <p:nvPicPr>
          <p:cNvPr id="3" name="Picture 2"/>
          <p:cNvPicPr>
            <a:picLocks noChangeAspect="1"/>
          </p:cNvPicPr>
          <p:nvPr/>
        </p:nvPicPr>
        <p:blipFill rotWithShape="1">
          <a:blip r:embed="rId4" cstate="screen">
            <a:extLst>
              <a:ext uri="{28A0092B-C50C-407E-A947-70E740481C1C}">
                <a14:useLocalDpi xmlns:a14="http://schemas.microsoft.com/office/drawing/2010/main" val="0"/>
              </a:ext>
            </a:extLst>
          </a:blip>
          <a:srcRect b="2960"/>
          <a:stretch/>
        </p:blipFill>
        <p:spPr>
          <a:xfrm>
            <a:off x="467544" y="2780929"/>
            <a:ext cx="2520280" cy="4104456"/>
          </a:xfrm>
          <a:prstGeom prst="rect">
            <a:avLst/>
          </a:prstGeom>
        </p:spPr>
      </p:pic>
      <p:pic>
        <p:nvPicPr>
          <p:cNvPr id="8" name="Picture 7"/>
          <p:cNvPicPr>
            <a:picLocks noChangeAspect="1"/>
          </p:cNvPicPr>
          <p:nvPr/>
        </p:nvPicPr>
        <p:blipFill rotWithShape="1">
          <a:blip r:embed="rId5" cstate="screen">
            <a:extLst>
              <a:ext uri="{28A0092B-C50C-407E-A947-70E740481C1C}">
                <a14:useLocalDpi xmlns:a14="http://schemas.microsoft.com/office/drawing/2010/main" val="0"/>
              </a:ext>
            </a:extLst>
          </a:blip>
          <a:srcRect b="6209"/>
          <a:stretch/>
        </p:blipFill>
        <p:spPr>
          <a:xfrm>
            <a:off x="3047524" y="2780928"/>
            <a:ext cx="2748612" cy="4104456"/>
          </a:xfrm>
          <a:prstGeom prst="rect">
            <a:avLst/>
          </a:prstGeom>
        </p:spPr>
      </p:pic>
      <p:pic>
        <p:nvPicPr>
          <p:cNvPr id="10" name="Picture 9"/>
          <p:cNvPicPr>
            <a:picLocks noChangeAspect="1"/>
          </p:cNvPicPr>
          <p:nvPr/>
        </p:nvPicPr>
        <p:blipFill rotWithShape="1">
          <a:blip r:embed="rId6" cstate="screen">
            <a:extLst>
              <a:ext uri="{28A0092B-C50C-407E-A947-70E740481C1C}">
                <a14:useLocalDpi xmlns:a14="http://schemas.microsoft.com/office/drawing/2010/main" val="0"/>
              </a:ext>
            </a:extLst>
          </a:blip>
          <a:srcRect b="6051"/>
          <a:stretch/>
        </p:blipFill>
        <p:spPr>
          <a:xfrm>
            <a:off x="6012160" y="2739570"/>
            <a:ext cx="2358181" cy="4145814"/>
          </a:xfrm>
          <a:prstGeom prst="rect">
            <a:avLst/>
          </a:prstGeom>
        </p:spPr>
      </p:pic>
    </p:spTree>
    <p:extLst>
      <p:ext uri="{BB962C8B-B14F-4D97-AF65-F5344CB8AC3E}">
        <p14:creationId xmlns:p14="http://schemas.microsoft.com/office/powerpoint/2010/main" val="1002824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750"/>
                                        <p:tgtEl>
                                          <p:spTgt spid="11"/>
                                        </p:tgtEl>
                                      </p:cBhvr>
                                    </p:animEffect>
                                    <p:anim calcmode="lin" valueType="num">
                                      <p:cBhvr>
                                        <p:cTn id="13" dur="750" fill="hold"/>
                                        <p:tgtEl>
                                          <p:spTgt spid="11"/>
                                        </p:tgtEl>
                                        <p:attrNameLst>
                                          <p:attrName>ppt_x</p:attrName>
                                        </p:attrNameLst>
                                      </p:cBhvr>
                                      <p:tavLst>
                                        <p:tav tm="0">
                                          <p:val>
                                            <p:strVal val="#ppt_x"/>
                                          </p:val>
                                        </p:tav>
                                        <p:tav tm="100000">
                                          <p:val>
                                            <p:strVal val="#ppt_x"/>
                                          </p:val>
                                        </p:tav>
                                      </p:tavLst>
                                    </p:anim>
                                    <p:anim calcmode="lin" valueType="num">
                                      <p:cBhvr>
                                        <p:cTn id="14" dur="75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750"/>
                                        <p:tgtEl>
                                          <p:spTgt spid="3"/>
                                        </p:tgtEl>
                                      </p:cBhvr>
                                    </p:animEffect>
                                    <p:anim calcmode="lin" valueType="num">
                                      <p:cBhvr>
                                        <p:cTn id="18" dur="750" fill="hold"/>
                                        <p:tgtEl>
                                          <p:spTgt spid="3"/>
                                        </p:tgtEl>
                                        <p:attrNameLst>
                                          <p:attrName>ppt_x</p:attrName>
                                        </p:attrNameLst>
                                      </p:cBhvr>
                                      <p:tavLst>
                                        <p:tav tm="0">
                                          <p:val>
                                            <p:strVal val="#ppt_x"/>
                                          </p:val>
                                        </p:tav>
                                        <p:tav tm="100000">
                                          <p:val>
                                            <p:strVal val="#ppt_x"/>
                                          </p:val>
                                        </p:tav>
                                      </p:tavLst>
                                    </p:anim>
                                    <p:anim calcmode="lin" valueType="num">
                                      <p:cBhvr>
                                        <p:cTn id="19" dur="75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750"/>
                                        <p:tgtEl>
                                          <p:spTgt spid="8"/>
                                        </p:tgtEl>
                                      </p:cBhvr>
                                    </p:animEffect>
                                    <p:anim calcmode="lin" valueType="num">
                                      <p:cBhvr>
                                        <p:cTn id="25" dur="750" fill="hold"/>
                                        <p:tgtEl>
                                          <p:spTgt spid="8"/>
                                        </p:tgtEl>
                                        <p:attrNameLst>
                                          <p:attrName>ppt_x</p:attrName>
                                        </p:attrNameLst>
                                      </p:cBhvr>
                                      <p:tavLst>
                                        <p:tav tm="0">
                                          <p:val>
                                            <p:strVal val="#ppt_x"/>
                                          </p:val>
                                        </p:tav>
                                        <p:tav tm="100000">
                                          <p:val>
                                            <p:strVal val="#ppt_x"/>
                                          </p:val>
                                        </p:tav>
                                      </p:tavLst>
                                    </p:anim>
                                    <p:anim calcmode="lin" valueType="num">
                                      <p:cBhvr>
                                        <p:cTn id="26" dur="750" fill="hold"/>
                                        <p:tgtEl>
                                          <p:spTgt spid="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750"/>
                                        <p:tgtEl>
                                          <p:spTgt spid="15"/>
                                        </p:tgtEl>
                                      </p:cBhvr>
                                    </p:animEffect>
                                    <p:anim calcmode="lin" valueType="num">
                                      <p:cBhvr>
                                        <p:cTn id="30" dur="750" fill="hold"/>
                                        <p:tgtEl>
                                          <p:spTgt spid="15"/>
                                        </p:tgtEl>
                                        <p:attrNameLst>
                                          <p:attrName>ppt_x</p:attrName>
                                        </p:attrNameLst>
                                      </p:cBhvr>
                                      <p:tavLst>
                                        <p:tav tm="0">
                                          <p:val>
                                            <p:strVal val="#ppt_x"/>
                                          </p:val>
                                        </p:tav>
                                        <p:tav tm="100000">
                                          <p:val>
                                            <p:strVal val="#ppt_x"/>
                                          </p:val>
                                        </p:tav>
                                      </p:tavLst>
                                    </p:anim>
                                    <p:anim calcmode="lin" valueType="num">
                                      <p:cBhvr>
                                        <p:cTn id="31" dur="75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750"/>
                                        <p:tgtEl>
                                          <p:spTgt spid="10"/>
                                        </p:tgtEl>
                                      </p:cBhvr>
                                    </p:animEffect>
                                    <p:anim calcmode="lin" valueType="num">
                                      <p:cBhvr>
                                        <p:cTn id="37" dur="750" fill="hold"/>
                                        <p:tgtEl>
                                          <p:spTgt spid="10"/>
                                        </p:tgtEl>
                                        <p:attrNameLst>
                                          <p:attrName>ppt_x</p:attrName>
                                        </p:attrNameLst>
                                      </p:cBhvr>
                                      <p:tavLst>
                                        <p:tav tm="0">
                                          <p:val>
                                            <p:strVal val="#ppt_x"/>
                                          </p:val>
                                        </p:tav>
                                        <p:tav tm="100000">
                                          <p:val>
                                            <p:strVal val="#ppt_x"/>
                                          </p:val>
                                        </p:tav>
                                      </p:tavLst>
                                    </p:anim>
                                    <p:anim calcmode="lin" valueType="num">
                                      <p:cBhvr>
                                        <p:cTn id="38" dur="750" fill="hold"/>
                                        <p:tgtEl>
                                          <p:spTgt spid="1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750"/>
                                        <p:tgtEl>
                                          <p:spTgt spid="16"/>
                                        </p:tgtEl>
                                      </p:cBhvr>
                                    </p:animEffect>
                                    <p:anim calcmode="lin" valueType="num">
                                      <p:cBhvr>
                                        <p:cTn id="42" dur="750" fill="hold"/>
                                        <p:tgtEl>
                                          <p:spTgt spid="16"/>
                                        </p:tgtEl>
                                        <p:attrNameLst>
                                          <p:attrName>ppt_x</p:attrName>
                                        </p:attrNameLst>
                                      </p:cBhvr>
                                      <p:tavLst>
                                        <p:tav tm="0">
                                          <p:val>
                                            <p:strVal val="#ppt_x"/>
                                          </p:val>
                                        </p:tav>
                                        <p:tav tm="100000">
                                          <p:val>
                                            <p:strVal val="#ppt_x"/>
                                          </p:val>
                                        </p:tav>
                                      </p:tavLst>
                                    </p:anim>
                                    <p:anim calcmode="lin" valueType="num">
                                      <p:cBhvr>
                                        <p:cTn id="43" dur="7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6" grpId="0" animBg="1"/>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1968132-BA52-46C5-A920-A6B1DAD5166D}"/>
              </a:ext>
            </a:extLst>
          </p:cNvPr>
          <p:cNvSpPr/>
          <p:nvPr/>
        </p:nvSpPr>
        <p:spPr>
          <a:xfrm>
            <a:off x="683568" y="1866461"/>
            <a:ext cx="5328592" cy="1647750"/>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7" y="478895"/>
            <a:ext cx="7283155" cy="994306"/>
          </a:xfrm>
        </p:spPr>
        <p:txBody>
          <a:bodyPr/>
          <a:lstStyle/>
          <a:p>
            <a:r>
              <a:rPr lang="en-GB" sz="2800"/>
              <a:t>Recognising and Describing Our Feelings</a:t>
            </a:r>
          </a:p>
        </p:txBody>
      </p:sp>
      <p:sp>
        <p:nvSpPr>
          <p:cNvPr id="3" name="Rectangle 2">
            <a:extLst>
              <a:ext uri="{FF2B5EF4-FFF2-40B4-BE49-F238E27FC236}">
                <a16:creationId xmlns:a16="http://schemas.microsoft.com/office/drawing/2014/main" id="{4EADE1D0-1DCE-4B5B-8F18-2B3D3742B1CA}"/>
              </a:ext>
            </a:extLst>
          </p:cNvPr>
          <p:cNvSpPr/>
          <p:nvPr/>
        </p:nvSpPr>
        <p:spPr>
          <a:xfrm>
            <a:off x="822819" y="1951672"/>
            <a:ext cx="4037213" cy="1477328"/>
          </a:xfrm>
          <a:prstGeom prst="rect">
            <a:avLst/>
          </a:prstGeom>
        </p:spPr>
        <p:txBody>
          <a:bodyPr wrap="square">
            <a:spAutoFit/>
          </a:bodyPr>
          <a:lstStyle/>
          <a:p>
            <a:r>
              <a:rPr lang="en-GB">
                <a:solidFill>
                  <a:schemeClr val="bg1"/>
                </a:solidFill>
              </a:rPr>
              <a:t>Experiencing the feelings we have discussed can be very unpleasant and even a little frightening, especially if they are emotions we do not have much experience of.</a:t>
            </a:r>
          </a:p>
        </p:txBody>
      </p:sp>
      <p:sp>
        <p:nvSpPr>
          <p:cNvPr id="4" name="Rectangle 3">
            <a:extLst>
              <a:ext uri="{FF2B5EF4-FFF2-40B4-BE49-F238E27FC236}">
                <a16:creationId xmlns:a16="http://schemas.microsoft.com/office/drawing/2014/main" id="{AF923B28-9E14-4C64-A9A5-4E7D07BFC397}"/>
              </a:ext>
            </a:extLst>
          </p:cNvPr>
          <p:cNvSpPr/>
          <p:nvPr/>
        </p:nvSpPr>
        <p:spPr>
          <a:xfrm>
            <a:off x="822819" y="3683946"/>
            <a:ext cx="3677173" cy="1200329"/>
          </a:xfrm>
          <a:prstGeom prst="rect">
            <a:avLst/>
          </a:prstGeom>
        </p:spPr>
        <p:txBody>
          <a:bodyPr wrap="square">
            <a:spAutoFit/>
          </a:bodyPr>
          <a:lstStyle/>
          <a:p>
            <a:r>
              <a:rPr lang="en-GB" dirty="0"/>
              <a:t>However, we can become better at coping with these uncomfortable emotions if we try to better understand them.</a:t>
            </a:r>
          </a:p>
        </p:txBody>
      </p:sp>
      <p:pic>
        <p:nvPicPr>
          <p:cNvPr id="5" name="Whole Class">
            <a:extLst>
              <a:ext uri="{FF2B5EF4-FFF2-40B4-BE49-F238E27FC236}">
                <a16:creationId xmlns:a16="http://schemas.microsoft.com/office/drawing/2014/main" id="{498F4D38-39B4-4BE9-8688-3C0301E6FED9}"/>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pic>
        <p:nvPicPr>
          <p:cNvPr id="7" name="Picture 6">
            <a:extLst>
              <a:ext uri="{FF2B5EF4-FFF2-40B4-BE49-F238E27FC236}">
                <a16:creationId xmlns:a16="http://schemas.microsoft.com/office/drawing/2014/main" id="{F8313B9F-0E79-4D8D-B786-73D4FC8654B7}"/>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572000" y="1406224"/>
            <a:ext cx="4075282" cy="4972881"/>
          </a:xfrm>
          <a:prstGeom prst="rect">
            <a:avLst/>
          </a:prstGeom>
        </p:spPr>
      </p:pic>
    </p:spTree>
    <p:extLst>
      <p:ext uri="{BB962C8B-B14F-4D97-AF65-F5344CB8AC3E}">
        <p14:creationId xmlns:p14="http://schemas.microsoft.com/office/powerpoint/2010/main" val="2845838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right)">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cstate="screen">
            <a:extLst>
              <a:ext uri="{28A0092B-C50C-407E-A947-70E740481C1C}">
                <a14:useLocalDpi xmlns:a14="http://schemas.microsoft.com/office/drawing/2010/main" val="0"/>
              </a:ext>
            </a:extLst>
          </a:blip>
          <a:srcRect b="39381"/>
          <a:stretch/>
        </p:blipFill>
        <p:spPr>
          <a:xfrm>
            <a:off x="4330131" y="2835047"/>
            <a:ext cx="2019136" cy="3591376"/>
          </a:xfrm>
          <a:prstGeom prst="rect">
            <a:avLst/>
          </a:prstGeom>
        </p:spPr>
      </p:pic>
      <p:sp>
        <p:nvSpPr>
          <p:cNvPr id="3" name="Rectangle 2">
            <a:extLst>
              <a:ext uri="{FF2B5EF4-FFF2-40B4-BE49-F238E27FC236}">
                <a16:creationId xmlns:a16="http://schemas.microsoft.com/office/drawing/2014/main" id="{6A5E3E47-FE1B-4AAA-AB46-0F2C9AB0B3CD}"/>
              </a:ext>
            </a:extLst>
          </p:cNvPr>
          <p:cNvSpPr/>
          <p:nvPr/>
        </p:nvSpPr>
        <p:spPr>
          <a:xfrm>
            <a:off x="755224" y="1412776"/>
            <a:ext cx="7633125" cy="369332"/>
          </a:xfrm>
          <a:prstGeom prst="rect">
            <a:avLst/>
          </a:prstGeom>
        </p:spPr>
        <p:txBody>
          <a:bodyPr wrap="square">
            <a:spAutoFit/>
          </a:bodyPr>
          <a:lstStyle/>
          <a:p>
            <a:pPr algn="ctr"/>
            <a:r>
              <a:rPr lang="en-GB"/>
              <a:t>Let’s explore some of those emotions mentioned earlier in more depth.</a:t>
            </a:r>
          </a:p>
        </p:txBody>
      </p:sp>
      <p:pic>
        <p:nvPicPr>
          <p:cNvPr id="5" name="Whole Class">
            <a:extLst>
              <a:ext uri="{FF2B5EF4-FFF2-40B4-BE49-F238E27FC236}">
                <a16:creationId xmlns:a16="http://schemas.microsoft.com/office/drawing/2014/main" id="{12D0437B-10A4-4FB9-B130-07ACEB8817F2}"/>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
        <p:nvSpPr>
          <p:cNvPr id="8" name="Title 1">
            <a:extLst>
              <a:ext uri="{FF2B5EF4-FFF2-40B4-BE49-F238E27FC236}">
                <a16:creationId xmlns:a16="http://schemas.microsoft.com/office/drawing/2014/main" id="{97D6045B-A3A8-47E5-8207-D3AD3CC2B398}"/>
              </a:ext>
            </a:extLst>
          </p:cNvPr>
          <p:cNvSpPr>
            <a:spLocks noGrp="1"/>
          </p:cNvSpPr>
          <p:nvPr>
            <p:ph type="title"/>
          </p:nvPr>
        </p:nvSpPr>
        <p:spPr>
          <a:xfrm>
            <a:off x="457197" y="478895"/>
            <a:ext cx="7283155" cy="994306"/>
          </a:xfrm>
        </p:spPr>
        <p:txBody>
          <a:bodyPr/>
          <a:lstStyle/>
          <a:p>
            <a:r>
              <a:rPr lang="en-GB" sz="2800"/>
              <a:t>Recognising and Describing Our Feelings</a:t>
            </a:r>
          </a:p>
        </p:txBody>
      </p:sp>
      <p:sp>
        <p:nvSpPr>
          <p:cNvPr id="2" name="Pentagon 1"/>
          <p:cNvSpPr/>
          <p:nvPr/>
        </p:nvSpPr>
        <p:spPr>
          <a:xfrm>
            <a:off x="457197" y="2735594"/>
            <a:ext cx="3682755" cy="504056"/>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a:t>What does sadness feel like?</a:t>
            </a:r>
          </a:p>
        </p:txBody>
      </p:sp>
      <p:sp>
        <p:nvSpPr>
          <p:cNvPr id="7" name="Pentagon 6"/>
          <p:cNvSpPr/>
          <p:nvPr/>
        </p:nvSpPr>
        <p:spPr>
          <a:xfrm>
            <a:off x="457197" y="3402465"/>
            <a:ext cx="4021779" cy="728486"/>
          </a:xfrm>
          <a:prstGeom prst="homePlat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a:t>How do you feel inside when </a:t>
            </a:r>
            <a:br>
              <a:rPr lang="en-GB"/>
            </a:br>
            <a:r>
              <a:rPr lang="en-GB"/>
              <a:t>you are nervous? </a:t>
            </a:r>
          </a:p>
        </p:txBody>
      </p:sp>
      <p:sp>
        <p:nvSpPr>
          <p:cNvPr id="9" name="Pentagon 8"/>
          <p:cNvSpPr/>
          <p:nvPr/>
        </p:nvSpPr>
        <p:spPr>
          <a:xfrm>
            <a:off x="457197" y="4293766"/>
            <a:ext cx="4834883" cy="844628"/>
          </a:xfrm>
          <a:prstGeom prst="homePlat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a:t>What kinds of thoughts go through your mind when you feel embarrassed? </a:t>
            </a:r>
          </a:p>
        </p:txBody>
      </p:sp>
      <p:sp>
        <p:nvSpPr>
          <p:cNvPr id="10" name="Pentagon 9"/>
          <p:cNvSpPr/>
          <p:nvPr/>
        </p:nvSpPr>
        <p:spPr>
          <a:xfrm>
            <a:off x="434243" y="5301208"/>
            <a:ext cx="4764030" cy="818595"/>
          </a:xfrm>
          <a:prstGeom prst="homePlate">
            <a:avLst/>
          </a:prstGeom>
          <a:solidFill>
            <a:srgbClr val="019542"/>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a:t>Whereabouts in your body do you </a:t>
            </a:r>
            <a:br>
              <a:rPr lang="en-GB"/>
            </a:br>
            <a:r>
              <a:rPr lang="en-GB"/>
              <a:t>feel anger?</a:t>
            </a:r>
          </a:p>
        </p:txBody>
      </p:sp>
      <p:sp>
        <p:nvSpPr>
          <p:cNvPr id="6" name="Rectangle 5"/>
          <p:cNvSpPr/>
          <p:nvPr/>
        </p:nvSpPr>
        <p:spPr>
          <a:xfrm>
            <a:off x="457197" y="1949152"/>
            <a:ext cx="8219259" cy="504056"/>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Talk to your partner and try to answer the following questions:</a:t>
            </a:r>
          </a:p>
        </p:txBody>
      </p:sp>
      <p:pic>
        <p:nvPicPr>
          <p:cNvPr id="11" name="Picture 10"/>
          <p:cNvPicPr>
            <a:picLocks noChangeAspect="1"/>
          </p:cNvPicPr>
          <p:nvPr/>
        </p:nvPicPr>
        <p:blipFill rotWithShape="1">
          <a:blip r:embed="rId4" cstate="screen">
            <a:extLst>
              <a:ext uri="{28A0092B-C50C-407E-A947-70E740481C1C}">
                <a14:useLocalDpi xmlns:a14="http://schemas.microsoft.com/office/drawing/2010/main" val="0"/>
              </a:ext>
            </a:extLst>
          </a:blip>
          <a:srcRect b="8435"/>
          <a:stretch/>
        </p:blipFill>
        <p:spPr>
          <a:xfrm>
            <a:off x="6804248" y="2835047"/>
            <a:ext cx="2086947" cy="3591376"/>
          </a:xfrm>
          <a:prstGeom prst="rect">
            <a:avLst/>
          </a:prstGeom>
        </p:spPr>
      </p:pic>
      <p:pic>
        <p:nvPicPr>
          <p:cNvPr id="15" name="Picture 14"/>
          <p:cNvPicPr>
            <a:picLocks noChangeAspect="1"/>
          </p:cNvPicPr>
          <p:nvPr/>
        </p:nvPicPr>
        <p:blipFill rotWithShape="1">
          <a:blip r:embed="rId5" cstate="screen">
            <a:extLst>
              <a:ext uri="{28A0092B-C50C-407E-A947-70E740481C1C}">
                <a14:useLocalDpi xmlns:a14="http://schemas.microsoft.com/office/drawing/2010/main" val="0"/>
              </a:ext>
            </a:extLst>
          </a:blip>
          <a:srcRect b="45793"/>
          <a:stretch/>
        </p:blipFill>
        <p:spPr>
          <a:xfrm>
            <a:off x="5573374" y="2880142"/>
            <a:ext cx="1779423" cy="3546281"/>
          </a:xfrm>
          <a:prstGeom prst="rect">
            <a:avLst/>
          </a:prstGeom>
        </p:spPr>
      </p:pic>
      <p:pic>
        <p:nvPicPr>
          <p:cNvPr id="4" name="border" descr="A screen shot of a computer&#10;&#10;Description automatically generated">
            <a:extLst>
              <a:ext uri="{FF2B5EF4-FFF2-40B4-BE49-F238E27FC236}">
                <a16:creationId xmlns:a16="http://schemas.microsoft.com/office/drawing/2014/main" id="{4BFED9BC-404E-4746-85DD-54A6A29A65A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4505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left)">
                                      <p:cBhvr>
                                        <p:cTn id="40" dur="500"/>
                                        <p:tgtEl>
                                          <p:spTgt spid="10"/>
                                        </p:tgtEl>
                                      </p:cBhvr>
                                    </p:animEffect>
                                  </p:childTnLst>
                                </p:cTn>
                              </p:par>
                            </p:childTnLst>
                          </p:cTn>
                        </p:par>
                        <p:par>
                          <p:cTn id="41" fill="hold">
                            <p:stCondLst>
                              <p:cond delay="500"/>
                            </p:stCondLst>
                            <p:childTnLst>
                              <p:par>
                                <p:cTn id="42" presetID="10" presetClass="entr" presetSubtype="0" fill="hold"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animBg="1"/>
      <p:bldP spid="7" grpId="0" animBg="1"/>
      <p:bldP spid="9" grpId="0" animBg="1"/>
      <p:bldP spid="10"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86961E8-549B-4D12-AB03-C94460645C4A}"/>
              </a:ext>
            </a:extLst>
          </p:cNvPr>
          <p:cNvSpPr/>
          <p:nvPr/>
        </p:nvSpPr>
        <p:spPr>
          <a:xfrm>
            <a:off x="755650" y="3429000"/>
            <a:ext cx="3252846" cy="2304256"/>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rIns="144000" rtlCol="0" anchor="ctr"/>
          <a:lstStyle/>
          <a:p>
            <a:pPr algn="ctr"/>
            <a:r>
              <a:rPr lang="en-GB"/>
              <a:t>The colours we link to emotions, and where we feel these emotions in our bodies, might be different for everyone – there is no right or wrong here!</a:t>
            </a:r>
          </a:p>
        </p:txBody>
      </p:sp>
      <p:pic>
        <p:nvPicPr>
          <p:cNvPr id="8" name="Picture 7">
            <a:extLst>
              <a:ext uri="{FF2B5EF4-FFF2-40B4-BE49-F238E27FC236}">
                <a16:creationId xmlns:a16="http://schemas.microsoft.com/office/drawing/2014/main" id="{DDC0FD4D-018C-46CF-8A3C-2339BC1A0DD9}"/>
              </a:ext>
            </a:extLst>
          </p:cNvPr>
          <p:cNvPicPr>
            <a:picLocks noChangeAspect="1"/>
          </p:cNvPicPr>
          <p:nvPr/>
        </p:nvPicPr>
        <p:blipFill>
          <a:blip r:embed="rId2" cstate="screen">
            <a:extLst>
              <a:ext uri="{28A0092B-C50C-407E-A947-70E740481C1C}">
                <a14:useLocalDpi xmlns:a14="http://schemas.microsoft.com/office/drawing/2010/main" val="0"/>
              </a:ext>
            </a:extLst>
          </a:blip>
          <a:srcRect/>
          <a:stretch/>
        </p:blipFill>
        <p:spPr>
          <a:xfrm>
            <a:off x="4008496" y="3140968"/>
            <a:ext cx="4379854" cy="3095027"/>
          </a:xfrm>
          <a:prstGeom prst="rect">
            <a:avLst/>
          </a:prstGeom>
          <a:ln>
            <a:solidFill>
              <a:schemeClr val="tx1"/>
            </a:solidFill>
          </a:ln>
          <a:effectLst>
            <a:outerShdw blurRad="50800" dist="38100" dir="2700000" algn="tl" rotWithShape="0">
              <a:prstClr val="black">
                <a:alpha val="40000"/>
              </a:prstClr>
            </a:outerShdw>
          </a:effectLst>
        </p:spPr>
      </p:pic>
      <p:sp>
        <p:nvSpPr>
          <p:cNvPr id="3" name="Rectangle 2">
            <a:extLst>
              <a:ext uri="{FF2B5EF4-FFF2-40B4-BE49-F238E27FC236}">
                <a16:creationId xmlns:a16="http://schemas.microsoft.com/office/drawing/2014/main" id="{1E20628A-15BA-4CAF-91DB-1315F7C17CC6}"/>
              </a:ext>
            </a:extLst>
          </p:cNvPr>
          <p:cNvSpPr/>
          <p:nvPr/>
        </p:nvSpPr>
        <p:spPr>
          <a:xfrm>
            <a:off x="694420" y="1373849"/>
            <a:ext cx="7745626" cy="646331"/>
          </a:xfrm>
          <a:prstGeom prst="rect">
            <a:avLst/>
          </a:prstGeom>
        </p:spPr>
        <p:txBody>
          <a:bodyPr wrap="square">
            <a:spAutoFit/>
          </a:bodyPr>
          <a:lstStyle/>
          <a:p>
            <a:pPr algn="ctr"/>
            <a:r>
              <a:rPr lang="en-GB" dirty="0"/>
              <a:t>Sometimes, it can be useful to identify an emotion you are experiencing and label it in some way. Some people like to do this using colours.</a:t>
            </a:r>
          </a:p>
        </p:txBody>
      </p:sp>
      <p:sp>
        <p:nvSpPr>
          <p:cNvPr id="4" name="Rectangle 3">
            <a:extLst>
              <a:ext uri="{FF2B5EF4-FFF2-40B4-BE49-F238E27FC236}">
                <a16:creationId xmlns:a16="http://schemas.microsoft.com/office/drawing/2014/main" id="{FDA49210-55F7-473C-8370-2EBFF83E43DD}"/>
              </a:ext>
            </a:extLst>
          </p:cNvPr>
          <p:cNvSpPr/>
          <p:nvPr/>
        </p:nvSpPr>
        <p:spPr>
          <a:xfrm>
            <a:off x="694420" y="2073622"/>
            <a:ext cx="7838020" cy="923330"/>
          </a:xfrm>
          <a:prstGeom prst="rect">
            <a:avLst/>
          </a:prstGeom>
        </p:spPr>
        <p:txBody>
          <a:bodyPr wrap="square">
            <a:spAutoFit/>
          </a:bodyPr>
          <a:lstStyle/>
          <a:p>
            <a:pPr algn="ctr"/>
            <a:r>
              <a:rPr lang="en-GB" dirty="0"/>
              <a:t>Using the </a:t>
            </a:r>
            <a:r>
              <a:rPr lang="en-GB" b="1" dirty="0"/>
              <a:t>Identifying Feelings Activity Sheet</a:t>
            </a:r>
            <a:r>
              <a:rPr lang="en-GB" dirty="0"/>
              <a:t>, choose four different uncomfortable emotions and colour the areas of the body where you feel these feelings, using the colour you most associate with that emotion.</a:t>
            </a:r>
          </a:p>
        </p:txBody>
      </p:sp>
      <p:pic>
        <p:nvPicPr>
          <p:cNvPr id="6" name="Whole Class">
            <a:extLst>
              <a:ext uri="{FF2B5EF4-FFF2-40B4-BE49-F238E27FC236}">
                <a16:creationId xmlns:a16="http://schemas.microsoft.com/office/drawing/2014/main" id="{6A1D0DF7-03EB-44FA-AE72-045C6CF47246}"/>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
        <p:nvSpPr>
          <p:cNvPr id="10" name="Title 1">
            <a:extLst>
              <a:ext uri="{FF2B5EF4-FFF2-40B4-BE49-F238E27FC236}">
                <a16:creationId xmlns:a16="http://schemas.microsoft.com/office/drawing/2014/main" id="{F7549946-FCDE-4F79-B7B1-35FC314EDB82}"/>
              </a:ext>
            </a:extLst>
          </p:cNvPr>
          <p:cNvSpPr txBox="1">
            <a:spLocks/>
          </p:cNvSpPr>
          <p:nvPr/>
        </p:nvSpPr>
        <p:spPr>
          <a:xfrm>
            <a:off x="457197" y="478895"/>
            <a:ext cx="7211147"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2800" spc="-40"/>
              <a:t>Understanding the Impact of Our Feelings</a:t>
            </a:r>
          </a:p>
        </p:txBody>
      </p:sp>
    </p:spTree>
    <p:extLst>
      <p:ext uri="{BB962C8B-B14F-4D97-AF65-F5344CB8AC3E}">
        <p14:creationId xmlns:p14="http://schemas.microsoft.com/office/powerpoint/2010/main" val="1259273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2"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0BE81C8-51EA-4066-940E-C87F700C83B9}"/>
              </a:ext>
            </a:extLst>
          </p:cNvPr>
          <p:cNvSpPr/>
          <p:nvPr/>
        </p:nvSpPr>
        <p:spPr>
          <a:xfrm>
            <a:off x="755576" y="3558646"/>
            <a:ext cx="4176464" cy="806458"/>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0DDF7AD-002B-4B69-A6E4-3C112E03ED1D}"/>
              </a:ext>
            </a:extLst>
          </p:cNvPr>
          <p:cNvSpPr/>
          <p:nvPr/>
        </p:nvSpPr>
        <p:spPr>
          <a:xfrm>
            <a:off x="827584" y="1807656"/>
            <a:ext cx="3744416" cy="1477328"/>
          </a:xfrm>
          <a:prstGeom prst="rect">
            <a:avLst/>
          </a:prstGeom>
        </p:spPr>
        <p:txBody>
          <a:bodyPr wrap="square">
            <a:spAutoFit/>
          </a:bodyPr>
          <a:lstStyle/>
          <a:p>
            <a:r>
              <a:rPr lang="en-GB" dirty="0"/>
              <a:t>Another thing that can be useful to do, in terms of understanding our feelings, is to rate the emotion by asking ourselves how serious or intense the emotion is.</a:t>
            </a:r>
          </a:p>
        </p:txBody>
      </p:sp>
      <p:sp>
        <p:nvSpPr>
          <p:cNvPr id="4" name="Rectangle 3">
            <a:extLst>
              <a:ext uri="{FF2B5EF4-FFF2-40B4-BE49-F238E27FC236}">
                <a16:creationId xmlns:a16="http://schemas.microsoft.com/office/drawing/2014/main" id="{FD4A04F1-E3B2-4F97-9306-92A424AF3620}"/>
              </a:ext>
            </a:extLst>
          </p:cNvPr>
          <p:cNvSpPr/>
          <p:nvPr/>
        </p:nvSpPr>
        <p:spPr>
          <a:xfrm>
            <a:off x="827585" y="3611608"/>
            <a:ext cx="3672408" cy="646331"/>
          </a:xfrm>
          <a:prstGeom prst="rect">
            <a:avLst/>
          </a:prstGeom>
        </p:spPr>
        <p:txBody>
          <a:bodyPr wrap="square">
            <a:spAutoFit/>
          </a:bodyPr>
          <a:lstStyle/>
          <a:p>
            <a:r>
              <a:rPr lang="en-GB">
                <a:solidFill>
                  <a:schemeClr val="bg1"/>
                </a:solidFill>
              </a:rPr>
              <a:t>We can do this by using a scale like this…</a:t>
            </a:r>
          </a:p>
        </p:txBody>
      </p:sp>
      <p:pic>
        <p:nvPicPr>
          <p:cNvPr id="6" name="Picture 5">
            <a:extLst>
              <a:ext uri="{FF2B5EF4-FFF2-40B4-BE49-F238E27FC236}">
                <a16:creationId xmlns:a16="http://schemas.microsoft.com/office/drawing/2014/main" id="{9F098D2E-2F7B-4088-9D78-8664A9CA1D0B}"/>
              </a:ext>
            </a:extLst>
          </p:cNvPr>
          <p:cNvPicPr>
            <a:picLocks noChangeAspect="1"/>
          </p:cNvPicPr>
          <p:nvPr/>
        </p:nvPicPr>
        <p:blipFill>
          <a:blip r:embed="rId2" cstate="screen">
            <a:extLst>
              <a:ext uri="{28A0092B-C50C-407E-A947-70E740481C1C}">
                <a14:useLocalDpi xmlns:a14="http://schemas.microsoft.com/office/drawing/2010/main" val="0"/>
              </a:ext>
            </a:extLst>
          </a:blip>
          <a:srcRect/>
          <a:stretch/>
        </p:blipFill>
        <p:spPr>
          <a:xfrm>
            <a:off x="4932040" y="1537906"/>
            <a:ext cx="3185315" cy="4507623"/>
          </a:xfrm>
          <a:prstGeom prst="rect">
            <a:avLst/>
          </a:prstGeom>
          <a:ln>
            <a:solidFill>
              <a:schemeClr val="tx1"/>
            </a:solidFill>
          </a:ln>
          <a:effectLst>
            <a:outerShdw blurRad="50800" dist="38100" dir="2700000" algn="tl" rotWithShape="0">
              <a:prstClr val="black">
                <a:alpha val="40000"/>
              </a:prstClr>
            </a:outerShdw>
          </a:effectLst>
        </p:spPr>
      </p:pic>
      <p:pic>
        <p:nvPicPr>
          <p:cNvPr id="7" name="Whole Class">
            <a:extLst>
              <a:ext uri="{FF2B5EF4-FFF2-40B4-BE49-F238E27FC236}">
                <a16:creationId xmlns:a16="http://schemas.microsoft.com/office/drawing/2014/main" id="{1E7D57BF-B272-417C-9269-FD5E7E88B83D}"/>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
        <p:nvSpPr>
          <p:cNvPr id="10" name="Title 1">
            <a:extLst>
              <a:ext uri="{FF2B5EF4-FFF2-40B4-BE49-F238E27FC236}">
                <a16:creationId xmlns:a16="http://schemas.microsoft.com/office/drawing/2014/main" id="{DDBCC9B4-16D9-446B-950A-74A0C592539A}"/>
              </a:ext>
            </a:extLst>
          </p:cNvPr>
          <p:cNvSpPr>
            <a:spLocks noGrp="1"/>
          </p:cNvSpPr>
          <p:nvPr>
            <p:ph type="title"/>
          </p:nvPr>
        </p:nvSpPr>
        <p:spPr>
          <a:xfrm>
            <a:off x="457197" y="478895"/>
            <a:ext cx="7211147" cy="994306"/>
          </a:xfrm>
        </p:spPr>
        <p:txBody>
          <a:bodyPr/>
          <a:lstStyle/>
          <a:p>
            <a:r>
              <a:rPr lang="en-GB" sz="2800" spc="-40"/>
              <a:t>Understanding the Impact of Our Feelings</a:t>
            </a:r>
          </a:p>
        </p:txBody>
      </p:sp>
    </p:spTree>
    <p:extLst>
      <p:ext uri="{BB962C8B-B14F-4D97-AF65-F5344CB8AC3E}">
        <p14:creationId xmlns:p14="http://schemas.microsoft.com/office/powerpoint/2010/main" val="3261720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750"/>
                                        <p:tgtEl>
                                          <p:spTgt spid="6"/>
                                        </p:tgtEl>
                                      </p:cBhvr>
                                    </p:animEffect>
                                    <p:anim calcmode="lin" valueType="num">
                                      <p:cBhvr>
                                        <p:cTn id="13" dur="750" fill="hold"/>
                                        <p:tgtEl>
                                          <p:spTgt spid="6"/>
                                        </p:tgtEl>
                                        <p:attrNameLst>
                                          <p:attrName>ppt_x</p:attrName>
                                        </p:attrNameLst>
                                      </p:cBhvr>
                                      <p:tavLst>
                                        <p:tav tm="0">
                                          <p:val>
                                            <p:strVal val="#ppt_x"/>
                                          </p:val>
                                        </p:tav>
                                        <p:tav tm="100000">
                                          <p:val>
                                            <p:strVal val="#ppt_x"/>
                                          </p:val>
                                        </p:tav>
                                      </p:tavLst>
                                    </p:anim>
                                    <p:anim calcmode="lin" valueType="num">
                                      <p:cBhvr>
                                        <p:cTn id="14" dur="75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22" presetClass="entr" presetSubtype="2"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right)">
                                      <p:cBhvr>
                                        <p:cTn id="18" dur="500"/>
                                        <p:tgtEl>
                                          <p:spTgt spid="11"/>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right)">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1771C4-0657-4B64-BCE1-1FFFB219390B}"/>
              </a:ext>
            </a:extLst>
          </p:cNvPr>
          <p:cNvSpPr/>
          <p:nvPr/>
        </p:nvSpPr>
        <p:spPr>
          <a:xfrm>
            <a:off x="2286000" y="3356992"/>
            <a:ext cx="4572000" cy="1296144"/>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solidFill>
              </a:rPr>
              <a:t>‘If feelings and emotions are inside us, they cannot have an impact on our actions, nor on anyone else.’</a:t>
            </a:r>
          </a:p>
        </p:txBody>
      </p:sp>
      <p:sp>
        <p:nvSpPr>
          <p:cNvPr id="3" name="Rectangle 2">
            <a:extLst>
              <a:ext uri="{FF2B5EF4-FFF2-40B4-BE49-F238E27FC236}">
                <a16:creationId xmlns:a16="http://schemas.microsoft.com/office/drawing/2014/main" id="{EC07A5A1-852B-48A0-93B2-F2BB01CDCD19}"/>
              </a:ext>
            </a:extLst>
          </p:cNvPr>
          <p:cNvSpPr/>
          <p:nvPr/>
        </p:nvSpPr>
        <p:spPr>
          <a:xfrm>
            <a:off x="755650" y="1537906"/>
            <a:ext cx="7632700" cy="646331"/>
          </a:xfrm>
          <a:prstGeom prst="rect">
            <a:avLst/>
          </a:prstGeom>
        </p:spPr>
        <p:txBody>
          <a:bodyPr wrap="square">
            <a:spAutoFit/>
          </a:bodyPr>
          <a:lstStyle/>
          <a:p>
            <a:pPr algn="ctr"/>
            <a:r>
              <a:rPr lang="en-GB"/>
              <a:t>So, we are learning to pay attention to our feelings, recognise how they feel in our bodies and even place them on a scale.</a:t>
            </a:r>
          </a:p>
        </p:txBody>
      </p:sp>
      <p:sp>
        <p:nvSpPr>
          <p:cNvPr id="4" name="Rectangle 3">
            <a:extLst>
              <a:ext uri="{FF2B5EF4-FFF2-40B4-BE49-F238E27FC236}">
                <a16:creationId xmlns:a16="http://schemas.microsoft.com/office/drawing/2014/main" id="{58D20427-B746-4111-967C-CAD4A1637CBE}"/>
              </a:ext>
            </a:extLst>
          </p:cNvPr>
          <p:cNvSpPr/>
          <p:nvPr/>
        </p:nvSpPr>
        <p:spPr>
          <a:xfrm>
            <a:off x="755650" y="2325928"/>
            <a:ext cx="7632700" cy="646331"/>
          </a:xfrm>
          <a:prstGeom prst="rect">
            <a:avLst/>
          </a:prstGeom>
        </p:spPr>
        <p:txBody>
          <a:bodyPr wrap="square">
            <a:spAutoFit/>
          </a:bodyPr>
          <a:lstStyle/>
          <a:p>
            <a:pPr algn="ctr"/>
            <a:r>
              <a:rPr lang="en-GB" dirty="0"/>
              <a:t>Now, take a look at the following statement and take a few moments to think about it…</a:t>
            </a:r>
          </a:p>
        </p:txBody>
      </p:sp>
      <p:pic>
        <p:nvPicPr>
          <p:cNvPr id="8" name="Whole Class">
            <a:extLst>
              <a:ext uri="{FF2B5EF4-FFF2-40B4-BE49-F238E27FC236}">
                <a16:creationId xmlns:a16="http://schemas.microsoft.com/office/drawing/2014/main" id="{E60C9BF7-99D9-4D26-AEB4-5F926DA1C1F6}"/>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
        <p:nvSpPr>
          <p:cNvPr id="11" name="Title 1">
            <a:extLst>
              <a:ext uri="{FF2B5EF4-FFF2-40B4-BE49-F238E27FC236}">
                <a16:creationId xmlns:a16="http://schemas.microsoft.com/office/drawing/2014/main" id="{3A08E1E9-E4A1-4B96-A8BB-34A823814A91}"/>
              </a:ext>
            </a:extLst>
          </p:cNvPr>
          <p:cNvSpPr>
            <a:spLocks noGrp="1"/>
          </p:cNvSpPr>
          <p:nvPr>
            <p:ph type="title"/>
          </p:nvPr>
        </p:nvSpPr>
        <p:spPr>
          <a:xfrm>
            <a:off x="457197" y="478895"/>
            <a:ext cx="7283155" cy="994306"/>
          </a:xfrm>
        </p:spPr>
        <p:txBody>
          <a:bodyPr/>
          <a:lstStyle/>
          <a:p>
            <a:r>
              <a:rPr lang="en-GB" sz="2800"/>
              <a:t>Recognising and Describing Our Feelings</a:t>
            </a:r>
          </a:p>
        </p:txBody>
      </p:sp>
      <p:sp>
        <p:nvSpPr>
          <p:cNvPr id="2" name="Rectangle 1">
            <a:extLst>
              <a:ext uri="{FF2B5EF4-FFF2-40B4-BE49-F238E27FC236}">
                <a16:creationId xmlns:a16="http://schemas.microsoft.com/office/drawing/2014/main" id="{BEB79B49-425D-4309-A7D1-ACDC8F8A87CC}"/>
              </a:ext>
            </a:extLst>
          </p:cNvPr>
          <p:cNvSpPr/>
          <p:nvPr/>
        </p:nvSpPr>
        <p:spPr>
          <a:xfrm>
            <a:off x="1057223" y="5229200"/>
            <a:ext cx="3192862" cy="863625"/>
          </a:xfrm>
          <a:prstGeom prst="rect">
            <a:avLst/>
          </a:prstGeom>
          <a:solidFill>
            <a:schemeClr val="bg1"/>
          </a:solidFill>
          <a:ln w="28575">
            <a:solidFill>
              <a:srgbClr val="7768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Do you agree or disagree with this statement?</a:t>
            </a:r>
          </a:p>
        </p:txBody>
      </p:sp>
      <p:sp>
        <p:nvSpPr>
          <p:cNvPr id="13" name="Rectangle 12">
            <a:extLst>
              <a:ext uri="{FF2B5EF4-FFF2-40B4-BE49-F238E27FC236}">
                <a16:creationId xmlns:a16="http://schemas.microsoft.com/office/drawing/2014/main" id="{F895B694-2102-4D66-BFDB-C01633886159}"/>
              </a:ext>
            </a:extLst>
          </p:cNvPr>
          <p:cNvSpPr/>
          <p:nvPr/>
        </p:nvSpPr>
        <p:spPr>
          <a:xfrm>
            <a:off x="4888979" y="5229200"/>
            <a:ext cx="3192862" cy="863625"/>
          </a:xfrm>
          <a:prstGeom prst="rect">
            <a:avLst/>
          </a:prstGeom>
          <a:solidFill>
            <a:schemeClr val="bg1"/>
          </a:solidFill>
          <a:ln w="28575">
            <a:solidFill>
              <a:srgbClr val="7768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Can you explain why you agree or disagree?</a:t>
            </a:r>
          </a:p>
        </p:txBody>
      </p:sp>
    </p:spTree>
    <p:extLst>
      <p:ext uri="{BB962C8B-B14F-4D97-AF65-F5344CB8AC3E}">
        <p14:creationId xmlns:p14="http://schemas.microsoft.com/office/powerpoint/2010/main" val="2774986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4" grpId="0"/>
      <p:bldP spid="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78895"/>
            <a:ext cx="7643194" cy="994306"/>
          </a:xfrm>
        </p:spPr>
        <p:txBody>
          <a:bodyPr/>
          <a:lstStyle/>
          <a:p>
            <a:r>
              <a:rPr lang="en-GB" sz="2800"/>
              <a:t>Understanding the Impact of Our Feelings</a:t>
            </a:r>
          </a:p>
        </p:txBody>
      </p:sp>
      <p:grpSp>
        <p:nvGrpSpPr>
          <p:cNvPr id="3" name="Group 2"/>
          <p:cNvGrpSpPr/>
          <p:nvPr/>
        </p:nvGrpSpPr>
        <p:grpSpPr>
          <a:xfrm>
            <a:off x="6739900" y="2157026"/>
            <a:ext cx="1569992" cy="1569992"/>
            <a:chOff x="4788025" y="4522833"/>
            <a:chExt cx="1569992" cy="1569992"/>
          </a:xfrm>
        </p:grpSpPr>
        <p:sp>
          <p:nvSpPr>
            <p:cNvPr id="4" name="Oval 3">
              <a:hlinkClick r:id="rId2"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a:solidFill>
                  <a:schemeClr val="bg1"/>
                </a:solidFill>
              </a:endParaRPr>
            </a:p>
          </p:txBody>
        </p:sp>
        <p:sp>
          <p:nvSpPr>
            <p:cNvPr id="5" name="Rectangle 4">
              <a:hlinkClick r:id="rId2" action="ppaction://hlinksldjump"/>
            </p:cNvPr>
            <p:cNvSpPr/>
            <p:nvPr/>
          </p:nvSpPr>
          <p:spPr>
            <a:xfrm>
              <a:off x="4788025" y="5184718"/>
              <a:ext cx="1569992" cy="246221"/>
            </a:xfrm>
            <a:prstGeom prst="rect">
              <a:avLst/>
            </a:prstGeom>
          </p:spPr>
          <p:txBody>
            <a:bodyPr wrap="square" lIns="0" tIns="0" rIns="0" bIns="0">
              <a:spAutoFit/>
            </a:bodyPr>
            <a:lstStyle/>
            <a:p>
              <a:pPr algn="ctr"/>
              <a:r>
                <a:rPr lang="en-GB" sz="1600" b="1">
                  <a:solidFill>
                    <a:schemeClr val="bg1"/>
                  </a:solidFill>
                </a:rPr>
                <a:t>Consolidating</a:t>
              </a:r>
            </a:p>
          </p:txBody>
        </p:sp>
      </p:grpSp>
      <p:grpSp>
        <p:nvGrpSpPr>
          <p:cNvPr id="6" name="Group 5"/>
          <p:cNvGrpSpPr/>
          <p:nvPr/>
        </p:nvGrpSpPr>
        <p:grpSpPr>
          <a:xfrm>
            <a:off x="6766803" y="4072180"/>
            <a:ext cx="1577281" cy="1569992"/>
            <a:chOff x="6574042" y="4512842"/>
            <a:chExt cx="1577281" cy="1569992"/>
          </a:xfrm>
        </p:grpSpPr>
        <p:sp>
          <p:nvSpPr>
            <p:cNvPr id="7" name="Oval 6">
              <a:hlinkClick r:id="rId3" action="ppaction://hlinksldjump"/>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a:solidFill>
                  <a:schemeClr val="bg1"/>
                </a:solidFill>
              </a:endParaRPr>
            </a:p>
          </p:txBody>
        </p:sp>
        <p:sp>
          <p:nvSpPr>
            <p:cNvPr id="8" name="Rectangle 7">
              <a:hlinkClick r:id="rId3" action="ppaction://hlinksldjump"/>
            </p:cNvPr>
            <p:cNvSpPr/>
            <p:nvPr/>
          </p:nvSpPr>
          <p:spPr>
            <a:xfrm>
              <a:off x="6581331" y="5184718"/>
              <a:ext cx="1569992" cy="246221"/>
            </a:xfrm>
            <a:prstGeom prst="rect">
              <a:avLst/>
            </a:prstGeom>
          </p:spPr>
          <p:txBody>
            <a:bodyPr wrap="square" lIns="0" tIns="0" rIns="0" bIns="0">
              <a:spAutoFit/>
            </a:bodyPr>
            <a:lstStyle/>
            <a:p>
              <a:pPr algn="ctr"/>
              <a:r>
                <a:rPr lang="en-GB" sz="1600" b="1">
                  <a:solidFill>
                    <a:schemeClr val="bg1"/>
                  </a:solidFill>
                </a:rPr>
                <a:t>Reflecting </a:t>
              </a:r>
            </a:p>
          </p:txBody>
        </p:sp>
      </p:grpSp>
      <p:sp>
        <p:nvSpPr>
          <p:cNvPr id="9" name="Rectangle 8">
            <a:extLst>
              <a:ext uri="{FF2B5EF4-FFF2-40B4-BE49-F238E27FC236}">
                <a16:creationId xmlns:a16="http://schemas.microsoft.com/office/drawing/2014/main" id="{2EA65186-A5CF-4399-821C-49960DF8D8A4}"/>
              </a:ext>
            </a:extLst>
          </p:cNvPr>
          <p:cNvSpPr/>
          <p:nvPr/>
        </p:nvSpPr>
        <p:spPr>
          <a:xfrm>
            <a:off x="755650" y="1353542"/>
            <a:ext cx="7632700" cy="923330"/>
          </a:xfrm>
          <a:prstGeom prst="rect">
            <a:avLst/>
          </a:prstGeom>
        </p:spPr>
        <p:txBody>
          <a:bodyPr wrap="square">
            <a:spAutoFit/>
          </a:bodyPr>
          <a:lstStyle/>
          <a:p>
            <a:pPr algn="ctr"/>
            <a:r>
              <a:rPr lang="en-GB" dirty="0"/>
              <a:t>Some of you might have said that the way we feel can affect our thoughts and our actions. Our thoughts, feelings and actions are all linked to one another.</a:t>
            </a:r>
          </a:p>
        </p:txBody>
      </p:sp>
      <p:sp>
        <p:nvSpPr>
          <p:cNvPr id="10" name="Isosceles Triangle 9">
            <a:extLst>
              <a:ext uri="{FF2B5EF4-FFF2-40B4-BE49-F238E27FC236}">
                <a16:creationId xmlns:a16="http://schemas.microsoft.com/office/drawing/2014/main" id="{09CFDBEC-B924-472C-AB18-F6FC4F97959D}"/>
              </a:ext>
            </a:extLst>
          </p:cNvPr>
          <p:cNvSpPr/>
          <p:nvPr/>
        </p:nvSpPr>
        <p:spPr>
          <a:xfrm>
            <a:off x="2267744" y="2718212"/>
            <a:ext cx="3675289" cy="3168352"/>
          </a:xfrm>
          <a:prstGeom prst="triangle">
            <a:avLst/>
          </a:prstGeom>
          <a:solidFill>
            <a:srgbClr val="FEF3E9"/>
          </a:solidFill>
          <a:ln w="38100">
            <a:solidFill>
              <a:srgbClr val="7768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 name="Straight Arrow Connector 11">
            <a:extLst>
              <a:ext uri="{FF2B5EF4-FFF2-40B4-BE49-F238E27FC236}">
                <a16:creationId xmlns:a16="http://schemas.microsoft.com/office/drawing/2014/main" id="{A1761458-37C4-4804-B89A-65A072858188}"/>
              </a:ext>
            </a:extLst>
          </p:cNvPr>
          <p:cNvCxnSpPr>
            <a:cxnSpLocks/>
          </p:cNvCxnSpPr>
          <p:nvPr/>
        </p:nvCxnSpPr>
        <p:spPr>
          <a:xfrm flipH="1">
            <a:off x="1979712" y="4302388"/>
            <a:ext cx="936104" cy="1584176"/>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E869A511-0780-48CA-943D-B43F12B45E8D}"/>
              </a:ext>
            </a:extLst>
          </p:cNvPr>
          <p:cNvCxnSpPr>
            <a:cxnSpLocks/>
          </p:cNvCxnSpPr>
          <p:nvPr/>
        </p:nvCxnSpPr>
        <p:spPr>
          <a:xfrm flipV="1">
            <a:off x="3059832" y="2689240"/>
            <a:ext cx="864096" cy="1382940"/>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4B1DA681-BCFA-4FCA-AC3D-9D503242E105}"/>
              </a:ext>
            </a:extLst>
          </p:cNvPr>
          <p:cNvCxnSpPr>
            <a:cxnSpLocks/>
          </p:cNvCxnSpPr>
          <p:nvPr/>
        </p:nvCxnSpPr>
        <p:spPr>
          <a:xfrm>
            <a:off x="4211960" y="6102588"/>
            <a:ext cx="1800200" cy="0"/>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F3764A1B-9819-4637-BB3D-E5AAE62F62F0}"/>
              </a:ext>
            </a:extLst>
          </p:cNvPr>
          <p:cNvCxnSpPr>
            <a:cxnSpLocks/>
          </p:cNvCxnSpPr>
          <p:nvPr/>
        </p:nvCxnSpPr>
        <p:spPr>
          <a:xfrm flipH="1">
            <a:off x="2195736" y="6102588"/>
            <a:ext cx="1800200" cy="0"/>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54206160-51BE-40F6-890B-B72252024786}"/>
              </a:ext>
            </a:extLst>
          </p:cNvPr>
          <p:cNvCxnSpPr>
            <a:cxnSpLocks/>
          </p:cNvCxnSpPr>
          <p:nvPr/>
        </p:nvCxnSpPr>
        <p:spPr>
          <a:xfrm>
            <a:off x="5292080" y="4302388"/>
            <a:ext cx="864096" cy="1542884"/>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0B4D997A-4B21-4F7D-B5FD-FBA13E66B949}"/>
              </a:ext>
            </a:extLst>
          </p:cNvPr>
          <p:cNvCxnSpPr>
            <a:cxnSpLocks/>
          </p:cNvCxnSpPr>
          <p:nvPr/>
        </p:nvCxnSpPr>
        <p:spPr>
          <a:xfrm flipH="1" flipV="1">
            <a:off x="4283968" y="2689240"/>
            <a:ext cx="828092" cy="1382940"/>
          </a:xfrm>
          <a:prstGeom prst="straightConnector1">
            <a:avLst/>
          </a:prstGeom>
          <a:ln>
            <a:solidFill>
              <a:srgbClr val="7768AB"/>
            </a:solidFill>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0B76D351-61CC-4A06-9AF1-8FB58F73424A}"/>
              </a:ext>
            </a:extLst>
          </p:cNvPr>
          <p:cNvSpPr txBox="1"/>
          <p:nvPr/>
        </p:nvSpPr>
        <p:spPr>
          <a:xfrm>
            <a:off x="3402594" y="2276872"/>
            <a:ext cx="1426114" cy="369332"/>
          </a:xfrm>
          <a:prstGeom prst="rect">
            <a:avLst/>
          </a:prstGeom>
          <a:noFill/>
        </p:spPr>
        <p:txBody>
          <a:bodyPr wrap="square" rtlCol="0">
            <a:spAutoFit/>
          </a:bodyPr>
          <a:lstStyle/>
          <a:p>
            <a:pPr algn="ctr"/>
            <a:r>
              <a:rPr lang="en-GB" b="1"/>
              <a:t>Thoughts</a:t>
            </a:r>
          </a:p>
        </p:txBody>
      </p:sp>
      <p:sp>
        <p:nvSpPr>
          <p:cNvPr id="42" name="TextBox 41">
            <a:extLst>
              <a:ext uri="{FF2B5EF4-FFF2-40B4-BE49-F238E27FC236}">
                <a16:creationId xmlns:a16="http://schemas.microsoft.com/office/drawing/2014/main" id="{9FF4A4DA-568F-4BAD-A273-5C8E1B567208}"/>
              </a:ext>
            </a:extLst>
          </p:cNvPr>
          <p:cNvSpPr txBox="1"/>
          <p:nvPr/>
        </p:nvSpPr>
        <p:spPr>
          <a:xfrm>
            <a:off x="944351" y="5845272"/>
            <a:ext cx="1368152" cy="369332"/>
          </a:xfrm>
          <a:prstGeom prst="rect">
            <a:avLst/>
          </a:prstGeom>
          <a:noFill/>
        </p:spPr>
        <p:txBody>
          <a:bodyPr wrap="square" rtlCol="0">
            <a:spAutoFit/>
          </a:bodyPr>
          <a:lstStyle/>
          <a:p>
            <a:pPr algn="ctr"/>
            <a:r>
              <a:rPr lang="en-GB" b="1"/>
              <a:t>Feelings</a:t>
            </a:r>
          </a:p>
        </p:txBody>
      </p:sp>
      <p:sp>
        <p:nvSpPr>
          <p:cNvPr id="43" name="TextBox 42">
            <a:extLst>
              <a:ext uri="{FF2B5EF4-FFF2-40B4-BE49-F238E27FC236}">
                <a16:creationId xmlns:a16="http://schemas.microsoft.com/office/drawing/2014/main" id="{2C513779-7D74-4D10-90E1-F2E73993AB5C}"/>
              </a:ext>
            </a:extLst>
          </p:cNvPr>
          <p:cNvSpPr txBox="1"/>
          <p:nvPr/>
        </p:nvSpPr>
        <p:spPr>
          <a:xfrm>
            <a:off x="6009279" y="5845272"/>
            <a:ext cx="1515049" cy="369332"/>
          </a:xfrm>
          <a:prstGeom prst="rect">
            <a:avLst/>
          </a:prstGeom>
          <a:noFill/>
        </p:spPr>
        <p:txBody>
          <a:bodyPr wrap="square" rtlCol="0">
            <a:spAutoFit/>
          </a:bodyPr>
          <a:lstStyle/>
          <a:p>
            <a:pPr algn="ctr"/>
            <a:r>
              <a:rPr lang="en-GB" b="1"/>
              <a:t>Behaviours</a:t>
            </a:r>
          </a:p>
        </p:txBody>
      </p:sp>
      <p:pic>
        <p:nvPicPr>
          <p:cNvPr id="45" name="Picture 44">
            <a:extLst>
              <a:ext uri="{FF2B5EF4-FFF2-40B4-BE49-F238E27FC236}">
                <a16:creationId xmlns:a16="http://schemas.microsoft.com/office/drawing/2014/main" id="{FC5A1FFD-EDE1-4884-A10D-A12D98EEE868}"/>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b="48405"/>
          <a:stretch/>
        </p:blipFill>
        <p:spPr>
          <a:xfrm>
            <a:off x="3078752" y="3293053"/>
            <a:ext cx="2123909" cy="2552996"/>
          </a:xfrm>
          <a:prstGeom prst="rect">
            <a:avLst/>
          </a:prstGeom>
        </p:spPr>
      </p:pic>
      <p:pic>
        <p:nvPicPr>
          <p:cNvPr id="46" name="Whole Class">
            <a:extLst>
              <a:ext uri="{FF2B5EF4-FFF2-40B4-BE49-F238E27FC236}">
                <a16:creationId xmlns:a16="http://schemas.microsoft.com/office/drawing/2014/main" id="{AD1D6807-E1AA-4089-B6C0-B1D74BDCD182}"/>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3494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fade">
                                      <p:cBhvr>
                                        <p:cTn id="21" dur="500"/>
                                        <p:tgtEl>
                                          <p:spTgt spid="27"/>
                                        </p:tgtEl>
                                      </p:cBhvr>
                                    </p:animEffect>
                                  </p:childTnLst>
                                </p:cTn>
                              </p:par>
                              <p:par>
                                <p:cTn id="22" presetID="10" presetClass="entr" presetSubtype="0" fill="hold" nodeType="with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par>
                                <p:cTn id="25" presetID="10" presetClass="entr" presetSubtype="0" fill="hold"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500"/>
                                        <p:tgtEl>
                                          <p:spTgt spid="35"/>
                                        </p:tgtEl>
                                      </p:cBhvr>
                                    </p:animEffect>
                                  </p:childTnLst>
                                </p:cTn>
                              </p:par>
                              <p:par>
                                <p:cTn id="28" presetID="10" presetClass="entr" presetSubtype="0" fill="hold"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fade">
                                      <p:cBhvr>
                                        <p:cTn id="39" dur="500"/>
                                        <p:tgtEl>
                                          <p:spTgt spid="43"/>
                                        </p:tgtEl>
                                      </p:cBhvr>
                                    </p:animEffect>
                                  </p:childTnLst>
                                </p:cTn>
                              </p:par>
                              <p:par>
                                <p:cTn id="40" presetID="10" presetClass="entr" presetSubtype="0" fill="hold" nodeType="withEffect">
                                  <p:stCondLst>
                                    <p:cond delay="0"/>
                                  </p:stCondLst>
                                  <p:childTnLst>
                                    <p:set>
                                      <p:cBhvr>
                                        <p:cTn id="41" dur="1" fill="hold">
                                          <p:stCondLst>
                                            <p:cond delay="0"/>
                                          </p:stCondLst>
                                        </p:cTn>
                                        <p:tgtEl>
                                          <p:spTgt spid="45"/>
                                        </p:tgtEl>
                                        <p:attrNameLst>
                                          <p:attrName>style.visibility</p:attrName>
                                        </p:attrNameLst>
                                      </p:cBhvr>
                                      <p:to>
                                        <p:strVal val="visible"/>
                                      </p:to>
                                    </p:set>
                                    <p:animEffect transition="in" filter="fade">
                                      <p:cBhvr>
                                        <p:cTn id="42" dur="500"/>
                                        <p:tgtEl>
                                          <p:spTgt spid="45"/>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p:cTn id="47" dur="500" fill="hold"/>
                                        <p:tgtEl>
                                          <p:spTgt spid="3"/>
                                        </p:tgtEl>
                                        <p:attrNameLst>
                                          <p:attrName>ppt_w</p:attrName>
                                        </p:attrNameLst>
                                      </p:cBhvr>
                                      <p:tavLst>
                                        <p:tav tm="0">
                                          <p:val>
                                            <p:fltVal val="0"/>
                                          </p:val>
                                        </p:tav>
                                        <p:tav tm="100000">
                                          <p:val>
                                            <p:strVal val="#ppt_w"/>
                                          </p:val>
                                        </p:tav>
                                      </p:tavLst>
                                    </p:anim>
                                    <p:anim calcmode="lin" valueType="num">
                                      <p:cBhvr>
                                        <p:cTn id="48" dur="500" fill="hold"/>
                                        <p:tgtEl>
                                          <p:spTgt spid="3"/>
                                        </p:tgtEl>
                                        <p:attrNameLst>
                                          <p:attrName>ppt_h</p:attrName>
                                        </p:attrNameLst>
                                      </p:cBhvr>
                                      <p:tavLst>
                                        <p:tav tm="0">
                                          <p:val>
                                            <p:fltVal val="0"/>
                                          </p:val>
                                        </p:tav>
                                        <p:tav tm="100000">
                                          <p:val>
                                            <p:strVal val="#ppt_h"/>
                                          </p:val>
                                        </p:tav>
                                      </p:tavLst>
                                    </p:anim>
                                    <p:animEffect transition="in" filter="fade">
                                      <p:cBhvr>
                                        <p:cTn id="49" dur="500"/>
                                        <p:tgtEl>
                                          <p:spTgt spid="3"/>
                                        </p:tgtEl>
                                      </p:cBhvr>
                                    </p:animEffect>
                                  </p:childTnLst>
                                </p:cTn>
                              </p:par>
                              <p:par>
                                <p:cTn id="50" presetID="53" presetClass="entr" presetSubtype="16"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500" fill="hold"/>
                                        <p:tgtEl>
                                          <p:spTgt spid="6"/>
                                        </p:tgtEl>
                                        <p:attrNameLst>
                                          <p:attrName>ppt_w</p:attrName>
                                        </p:attrNameLst>
                                      </p:cBhvr>
                                      <p:tavLst>
                                        <p:tav tm="0">
                                          <p:val>
                                            <p:fltVal val="0"/>
                                          </p:val>
                                        </p:tav>
                                        <p:tav tm="100000">
                                          <p:val>
                                            <p:strVal val="#ppt_w"/>
                                          </p:val>
                                        </p:tav>
                                      </p:tavLst>
                                    </p:anim>
                                    <p:anim calcmode="lin" valueType="num">
                                      <p:cBhvr>
                                        <p:cTn id="53" dur="500" fill="hold"/>
                                        <p:tgtEl>
                                          <p:spTgt spid="6"/>
                                        </p:tgtEl>
                                        <p:attrNameLst>
                                          <p:attrName>ppt_h</p:attrName>
                                        </p:attrNameLst>
                                      </p:cBhvr>
                                      <p:tavLst>
                                        <p:tav tm="0">
                                          <p:val>
                                            <p:fltVal val="0"/>
                                          </p:val>
                                        </p:tav>
                                        <p:tav tm="100000">
                                          <p:val>
                                            <p:strVal val="#ppt_h"/>
                                          </p:val>
                                        </p:tav>
                                      </p:tavLst>
                                    </p:anim>
                                    <p:animEffect transition="in" filter="fade">
                                      <p:cBhvr>
                                        <p:cTn id="5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41" grpId="0"/>
      <p:bldP spid="42" grpId="0"/>
      <p:bldP spid="4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367F73F-A924-4A29-BE42-A811ECCEFF84}"/>
              </a:ext>
            </a:extLst>
          </p:cNvPr>
          <p:cNvSpPr/>
          <p:nvPr/>
        </p:nvSpPr>
        <p:spPr>
          <a:xfrm>
            <a:off x="755576" y="3433860"/>
            <a:ext cx="5544616" cy="2011364"/>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a:t>The Emotional Scale</a:t>
            </a:r>
          </a:p>
        </p:txBody>
      </p:sp>
      <p:sp>
        <p:nvSpPr>
          <p:cNvPr id="3" name="Rectangle 2">
            <a:extLst>
              <a:ext uri="{FF2B5EF4-FFF2-40B4-BE49-F238E27FC236}">
                <a16:creationId xmlns:a16="http://schemas.microsoft.com/office/drawing/2014/main" id="{BC53597D-9E74-4E77-8300-CBF3299AECE8}"/>
              </a:ext>
            </a:extLst>
          </p:cNvPr>
          <p:cNvSpPr/>
          <p:nvPr/>
        </p:nvSpPr>
        <p:spPr>
          <a:xfrm>
            <a:off x="755577" y="1463510"/>
            <a:ext cx="7632774" cy="1754326"/>
          </a:xfrm>
          <a:prstGeom prst="rect">
            <a:avLst/>
          </a:prstGeom>
        </p:spPr>
        <p:txBody>
          <a:bodyPr wrap="square">
            <a:spAutoFit/>
          </a:bodyPr>
          <a:lstStyle/>
          <a:p>
            <a:pPr algn="ctr"/>
            <a:r>
              <a:rPr lang="en-GB"/>
              <a:t>You are now going to try an activity in your groups. Use the </a:t>
            </a:r>
            <a:r>
              <a:rPr lang="en-GB" b="1"/>
              <a:t>Emotions Scenario Cards </a:t>
            </a:r>
            <a:r>
              <a:rPr lang="en-GB"/>
              <a:t>to pick a scenario. Share it with the group, then discuss where you think that scenario should be on </a:t>
            </a:r>
            <a:r>
              <a:rPr lang="en-GB" b="1"/>
              <a:t>The Emotional Scale</a:t>
            </a:r>
            <a:r>
              <a:rPr lang="en-GB"/>
              <a:t>. Remember, there is no right or wrong and all individuals feel emotions differently. Try to come to an agreement as a group, listening to all members’ contributions.</a:t>
            </a:r>
          </a:p>
        </p:txBody>
      </p:sp>
      <p:sp>
        <p:nvSpPr>
          <p:cNvPr id="4" name="Rectangle 3">
            <a:extLst>
              <a:ext uri="{FF2B5EF4-FFF2-40B4-BE49-F238E27FC236}">
                <a16:creationId xmlns:a16="http://schemas.microsoft.com/office/drawing/2014/main" id="{5257AFDF-4277-419C-8590-A58E1BFED497}"/>
              </a:ext>
            </a:extLst>
          </p:cNvPr>
          <p:cNvSpPr/>
          <p:nvPr/>
        </p:nvSpPr>
        <p:spPr>
          <a:xfrm>
            <a:off x="825201" y="3546882"/>
            <a:ext cx="3880628" cy="1754326"/>
          </a:xfrm>
          <a:prstGeom prst="rect">
            <a:avLst/>
          </a:prstGeom>
        </p:spPr>
        <p:txBody>
          <a:bodyPr wrap="square">
            <a:spAutoFit/>
          </a:bodyPr>
          <a:lstStyle/>
          <a:p>
            <a:r>
              <a:rPr lang="en-GB" dirty="0">
                <a:solidFill>
                  <a:schemeClr val="bg1"/>
                </a:solidFill>
              </a:rPr>
              <a:t>Then, as a group, discuss what the child in the scenario might think and how they might act as a result of experiencing that emotion. Complete the </a:t>
            </a:r>
            <a:r>
              <a:rPr lang="en-GB" b="1" dirty="0">
                <a:solidFill>
                  <a:schemeClr val="bg1"/>
                </a:solidFill>
              </a:rPr>
              <a:t>Emotions Chart Activity Sheet </a:t>
            </a:r>
            <a:r>
              <a:rPr lang="en-GB" dirty="0">
                <a:solidFill>
                  <a:schemeClr val="bg1"/>
                </a:solidFill>
              </a:rPr>
              <a:t>for the scenario. </a:t>
            </a:r>
          </a:p>
        </p:txBody>
      </p:sp>
      <p:pic>
        <p:nvPicPr>
          <p:cNvPr id="5" name="Group Work">
            <a:extLst>
              <a:ext uri="{FF2B5EF4-FFF2-40B4-BE49-F238E27FC236}">
                <a16:creationId xmlns:a16="http://schemas.microsoft.com/office/drawing/2014/main" id="{6E7736B3-8D5A-476A-84AE-84FCFDB9567F}"/>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668344" y="544048"/>
            <a:ext cx="864000" cy="864000"/>
          </a:xfrm>
          <a:prstGeom prst="rect">
            <a:avLst/>
          </a:prstGeom>
        </p:spPr>
      </p:pic>
      <p:pic>
        <p:nvPicPr>
          <p:cNvPr id="11" name="Picture 10">
            <a:extLst>
              <a:ext uri="{FF2B5EF4-FFF2-40B4-BE49-F238E27FC236}">
                <a16:creationId xmlns:a16="http://schemas.microsoft.com/office/drawing/2014/main" id="{9E11E5FA-4D86-4E8B-8C7C-DD720F8227EF}"/>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567234" y="3402182"/>
            <a:ext cx="4325246" cy="3339186"/>
          </a:xfrm>
          <a:prstGeom prst="rect">
            <a:avLst/>
          </a:prstGeom>
        </p:spPr>
      </p:pic>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right)">
                                      <p:cBhvr>
                                        <p:cTn id="16" dur="500"/>
                                        <p:tgtEl>
                                          <p:spTgt spid="12"/>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7E013CC-17F0-4C30-A9C3-A5D53A7D24AF}"/>
              </a:ext>
            </a:extLst>
          </p:cNvPr>
          <p:cNvSpPr/>
          <p:nvPr/>
        </p:nvSpPr>
        <p:spPr>
          <a:xfrm>
            <a:off x="683568" y="3789040"/>
            <a:ext cx="5832648" cy="1152128"/>
          </a:xfrm>
          <a:prstGeom prst="rect">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a:t>Managing Our Feelings</a:t>
            </a:r>
          </a:p>
        </p:txBody>
      </p:sp>
      <p:sp>
        <p:nvSpPr>
          <p:cNvPr id="3" name="Rectangle 2">
            <a:extLst>
              <a:ext uri="{FF2B5EF4-FFF2-40B4-BE49-F238E27FC236}">
                <a16:creationId xmlns:a16="http://schemas.microsoft.com/office/drawing/2014/main" id="{D04F2421-EA63-4DD2-AC32-8D7BDA16858E}"/>
              </a:ext>
            </a:extLst>
          </p:cNvPr>
          <p:cNvSpPr/>
          <p:nvPr/>
        </p:nvSpPr>
        <p:spPr>
          <a:xfrm>
            <a:off x="755576" y="2132856"/>
            <a:ext cx="4572000" cy="646331"/>
          </a:xfrm>
          <a:prstGeom prst="rect">
            <a:avLst/>
          </a:prstGeom>
        </p:spPr>
        <p:txBody>
          <a:bodyPr>
            <a:spAutoFit/>
          </a:bodyPr>
          <a:lstStyle/>
          <a:p>
            <a:r>
              <a:rPr lang="en-GB"/>
              <a:t>The more we experience different emotions, the more we learn how to deal with them.</a:t>
            </a:r>
          </a:p>
        </p:txBody>
      </p:sp>
      <p:sp>
        <p:nvSpPr>
          <p:cNvPr id="4" name="Rectangle 3">
            <a:extLst>
              <a:ext uri="{FF2B5EF4-FFF2-40B4-BE49-F238E27FC236}">
                <a16:creationId xmlns:a16="http://schemas.microsoft.com/office/drawing/2014/main" id="{89F86729-AF35-4892-A942-986944610070}"/>
              </a:ext>
            </a:extLst>
          </p:cNvPr>
          <p:cNvSpPr/>
          <p:nvPr/>
        </p:nvSpPr>
        <p:spPr>
          <a:xfrm>
            <a:off x="755576" y="2923203"/>
            <a:ext cx="4572000" cy="646331"/>
          </a:xfrm>
          <a:prstGeom prst="rect">
            <a:avLst/>
          </a:prstGeom>
        </p:spPr>
        <p:txBody>
          <a:bodyPr>
            <a:spAutoFit/>
          </a:bodyPr>
          <a:lstStyle/>
          <a:p>
            <a:r>
              <a:rPr lang="en-GB"/>
              <a:t>Different people like to use different strategies to help manage their feelings.</a:t>
            </a:r>
          </a:p>
        </p:txBody>
      </p:sp>
      <p:sp>
        <p:nvSpPr>
          <p:cNvPr id="5" name="Rectangle 4">
            <a:extLst>
              <a:ext uri="{FF2B5EF4-FFF2-40B4-BE49-F238E27FC236}">
                <a16:creationId xmlns:a16="http://schemas.microsoft.com/office/drawing/2014/main" id="{8CFB0665-7295-4B65-B187-A6561A7DD2FA}"/>
              </a:ext>
            </a:extLst>
          </p:cNvPr>
          <p:cNvSpPr/>
          <p:nvPr/>
        </p:nvSpPr>
        <p:spPr>
          <a:xfrm>
            <a:off x="755576" y="3903439"/>
            <a:ext cx="4572000" cy="923330"/>
          </a:xfrm>
          <a:prstGeom prst="rect">
            <a:avLst/>
          </a:prstGeom>
        </p:spPr>
        <p:txBody>
          <a:bodyPr>
            <a:spAutoFit/>
          </a:bodyPr>
          <a:lstStyle/>
          <a:p>
            <a:r>
              <a:rPr lang="en-GB">
                <a:solidFill>
                  <a:schemeClr val="bg1"/>
                </a:solidFill>
              </a:rPr>
              <a:t>Talk to your partner about any strategies you use, or have heard about, to help manage uncomfortable emotions.</a:t>
            </a:r>
          </a:p>
        </p:txBody>
      </p:sp>
      <p:pic>
        <p:nvPicPr>
          <p:cNvPr id="6" name="Talking Partners">
            <a:extLst>
              <a:ext uri="{FF2B5EF4-FFF2-40B4-BE49-F238E27FC236}">
                <a16:creationId xmlns:a16="http://schemas.microsoft.com/office/drawing/2014/main" id="{0E57F009-4DA8-47A1-9A22-B7926A02AD8D}"/>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740352" y="544048"/>
            <a:ext cx="864000" cy="864000"/>
          </a:xfrm>
          <a:prstGeom prst="rect">
            <a:avLst/>
          </a:prstGeom>
        </p:spPr>
      </p:pic>
      <p:pic>
        <p:nvPicPr>
          <p:cNvPr id="8" name="Picture 7">
            <a:extLst>
              <a:ext uri="{FF2B5EF4-FFF2-40B4-BE49-F238E27FC236}">
                <a16:creationId xmlns:a16="http://schemas.microsoft.com/office/drawing/2014/main" id="{C9A507E7-DF43-4698-8551-C11BDA4569AB}"/>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5416428" y="1544850"/>
            <a:ext cx="3260028" cy="4834255"/>
          </a:xfrm>
          <a:prstGeom prst="rect">
            <a:avLst/>
          </a:prstGeom>
        </p:spPr>
      </p:pic>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500"/>
                            </p:stCondLst>
                            <p:childTnLst>
                              <p:par>
                                <p:cTn id="19" presetID="22" presetClass="entr" presetSubtype="2"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right)">
                                      <p:cBhvr>
                                        <p:cTn id="21" dur="500"/>
                                        <p:tgtEl>
                                          <p:spTgt spid="9"/>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74BB381-48B1-4721-8E1A-787910CE8A97}"/>
              </a:ext>
            </a:extLst>
          </p:cNvPr>
          <p:cNvSpPr/>
          <p:nvPr/>
        </p:nvSpPr>
        <p:spPr>
          <a:xfrm>
            <a:off x="755650" y="2276872"/>
            <a:ext cx="7632700" cy="3815953"/>
          </a:xfrm>
          <a:prstGeom prst="rect">
            <a:avLst/>
          </a:prstGeom>
          <a:solidFill>
            <a:schemeClr val="bg1"/>
          </a:solidFill>
          <a:ln w="28575">
            <a:solidFill>
              <a:srgbClr val="7768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11" name="Rectangle 10">
            <a:extLst>
              <a:ext uri="{FF2B5EF4-FFF2-40B4-BE49-F238E27FC236}">
                <a16:creationId xmlns:a16="http://schemas.microsoft.com/office/drawing/2014/main" id="{F3BCEF02-1EBB-4EF0-8CAE-200AA5AAF1B6}"/>
              </a:ext>
            </a:extLst>
          </p:cNvPr>
          <p:cNvSpPr/>
          <p:nvPr/>
        </p:nvSpPr>
        <p:spPr>
          <a:xfrm>
            <a:off x="755650" y="2276872"/>
            <a:ext cx="7632700" cy="566889"/>
          </a:xfrm>
          <a:prstGeom prst="rect">
            <a:avLst/>
          </a:prstGeom>
          <a:solidFill>
            <a:srgbClr val="7768AB"/>
          </a:solidFill>
          <a:ln w="28575">
            <a:solidFill>
              <a:srgbClr val="7768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bg1"/>
                </a:solidFill>
              </a:rPr>
              <a:t>Did you think of any of these?</a:t>
            </a:r>
          </a:p>
        </p:txBody>
      </p:sp>
      <p:sp>
        <p:nvSpPr>
          <p:cNvPr id="2" name="Title 1">
            <a:extLst>
              <a:ext uri="{FF2B5EF4-FFF2-40B4-BE49-F238E27FC236}">
                <a16:creationId xmlns:a16="http://schemas.microsoft.com/office/drawing/2014/main" id="{28D91D60-B629-4084-B148-ECEC00FD4981}"/>
              </a:ext>
            </a:extLst>
          </p:cNvPr>
          <p:cNvSpPr>
            <a:spLocks noGrp="1"/>
          </p:cNvSpPr>
          <p:nvPr>
            <p:ph type="title"/>
          </p:nvPr>
        </p:nvSpPr>
        <p:spPr/>
        <p:txBody>
          <a:bodyPr/>
          <a:lstStyle/>
          <a:p>
            <a:r>
              <a:rPr lang="en-GB"/>
              <a:t>Managing Our Feelings</a:t>
            </a:r>
          </a:p>
        </p:txBody>
      </p:sp>
      <p:sp>
        <p:nvSpPr>
          <p:cNvPr id="3" name="Rectangle 2">
            <a:extLst>
              <a:ext uri="{FF2B5EF4-FFF2-40B4-BE49-F238E27FC236}">
                <a16:creationId xmlns:a16="http://schemas.microsoft.com/office/drawing/2014/main" id="{9B6B0A86-5067-48C1-A090-9E2D8E898229}"/>
              </a:ext>
            </a:extLst>
          </p:cNvPr>
          <p:cNvSpPr/>
          <p:nvPr/>
        </p:nvSpPr>
        <p:spPr>
          <a:xfrm>
            <a:off x="1066733" y="1538354"/>
            <a:ext cx="7000999" cy="646331"/>
          </a:xfrm>
          <a:prstGeom prst="rect">
            <a:avLst/>
          </a:prstGeom>
        </p:spPr>
        <p:txBody>
          <a:bodyPr wrap="square">
            <a:spAutoFit/>
          </a:bodyPr>
          <a:lstStyle/>
          <a:p>
            <a:pPr algn="ctr"/>
            <a:r>
              <a:rPr lang="en-GB"/>
              <a:t>Let’s share some of your ideas about how to deal with uncomfortable feelings.</a:t>
            </a:r>
          </a:p>
        </p:txBody>
      </p:sp>
      <p:sp>
        <p:nvSpPr>
          <p:cNvPr id="5" name="TextBox 4">
            <a:extLst>
              <a:ext uri="{FF2B5EF4-FFF2-40B4-BE49-F238E27FC236}">
                <a16:creationId xmlns:a16="http://schemas.microsoft.com/office/drawing/2014/main" id="{8DB52B4B-6A3D-43F9-BB51-DC7D05610336}"/>
              </a:ext>
            </a:extLst>
          </p:cNvPr>
          <p:cNvSpPr txBox="1"/>
          <p:nvPr/>
        </p:nvSpPr>
        <p:spPr>
          <a:xfrm>
            <a:off x="2052637" y="3122395"/>
            <a:ext cx="5038725" cy="369332"/>
          </a:xfrm>
          <a:prstGeom prst="rect">
            <a:avLst/>
          </a:prstGeom>
          <a:noFill/>
        </p:spPr>
        <p:txBody>
          <a:bodyPr wrap="square" rtlCol="0">
            <a:spAutoFit/>
          </a:bodyPr>
          <a:lstStyle/>
          <a:p>
            <a:pPr algn="ctr"/>
            <a:r>
              <a:rPr lang="en-GB" dirty="0"/>
              <a:t>Talk to someone about how you are feeling.</a:t>
            </a:r>
          </a:p>
        </p:txBody>
      </p:sp>
      <p:sp>
        <p:nvSpPr>
          <p:cNvPr id="6" name="TextBox 5">
            <a:extLst>
              <a:ext uri="{FF2B5EF4-FFF2-40B4-BE49-F238E27FC236}">
                <a16:creationId xmlns:a16="http://schemas.microsoft.com/office/drawing/2014/main" id="{870E0D2F-C524-4C3D-AB93-FAF239ABD981}"/>
              </a:ext>
            </a:extLst>
          </p:cNvPr>
          <p:cNvSpPr txBox="1"/>
          <p:nvPr/>
        </p:nvSpPr>
        <p:spPr>
          <a:xfrm>
            <a:off x="1209674" y="4235381"/>
            <a:ext cx="6724650" cy="369332"/>
          </a:xfrm>
          <a:prstGeom prst="rect">
            <a:avLst/>
          </a:prstGeom>
          <a:noFill/>
        </p:spPr>
        <p:txBody>
          <a:bodyPr wrap="square" rtlCol="0">
            <a:spAutoFit/>
          </a:bodyPr>
          <a:lstStyle/>
          <a:p>
            <a:pPr algn="ctr"/>
            <a:r>
              <a:rPr lang="en-GB"/>
              <a:t>Take some time out, away from the current situation.</a:t>
            </a:r>
          </a:p>
        </p:txBody>
      </p:sp>
      <p:sp>
        <p:nvSpPr>
          <p:cNvPr id="7" name="TextBox 6">
            <a:extLst>
              <a:ext uri="{FF2B5EF4-FFF2-40B4-BE49-F238E27FC236}">
                <a16:creationId xmlns:a16="http://schemas.microsoft.com/office/drawing/2014/main" id="{7C22A3C3-DACE-42E1-A70E-37501DA5ED24}"/>
              </a:ext>
            </a:extLst>
          </p:cNvPr>
          <p:cNvSpPr txBox="1"/>
          <p:nvPr/>
        </p:nvSpPr>
        <p:spPr>
          <a:xfrm>
            <a:off x="2052637" y="4791874"/>
            <a:ext cx="5038725" cy="369332"/>
          </a:xfrm>
          <a:prstGeom prst="rect">
            <a:avLst/>
          </a:prstGeom>
          <a:noFill/>
        </p:spPr>
        <p:txBody>
          <a:bodyPr wrap="square" rtlCol="0">
            <a:spAutoFit/>
          </a:bodyPr>
          <a:lstStyle/>
          <a:p>
            <a:pPr algn="ctr"/>
            <a:r>
              <a:rPr lang="en-GB"/>
              <a:t>Write your feelings down.</a:t>
            </a:r>
          </a:p>
        </p:txBody>
      </p:sp>
      <p:sp>
        <p:nvSpPr>
          <p:cNvPr id="8" name="TextBox 7">
            <a:extLst>
              <a:ext uri="{FF2B5EF4-FFF2-40B4-BE49-F238E27FC236}">
                <a16:creationId xmlns:a16="http://schemas.microsoft.com/office/drawing/2014/main" id="{B14E2D97-10A7-46CA-A165-C1A57DCC5916}"/>
              </a:ext>
            </a:extLst>
          </p:cNvPr>
          <p:cNvSpPr txBox="1"/>
          <p:nvPr/>
        </p:nvSpPr>
        <p:spPr>
          <a:xfrm>
            <a:off x="2052637" y="5348365"/>
            <a:ext cx="5038725" cy="369332"/>
          </a:xfrm>
          <a:prstGeom prst="rect">
            <a:avLst/>
          </a:prstGeom>
          <a:noFill/>
        </p:spPr>
        <p:txBody>
          <a:bodyPr wrap="square" rtlCol="0">
            <a:spAutoFit/>
          </a:bodyPr>
          <a:lstStyle/>
          <a:p>
            <a:pPr algn="ctr"/>
            <a:r>
              <a:rPr lang="en-GB"/>
              <a:t>Listen to music or spend time with a pet.</a:t>
            </a:r>
          </a:p>
        </p:txBody>
      </p:sp>
      <p:sp>
        <p:nvSpPr>
          <p:cNvPr id="9" name="TextBox 8">
            <a:extLst>
              <a:ext uri="{FF2B5EF4-FFF2-40B4-BE49-F238E27FC236}">
                <a16:creationId xmlns:a16="http://schemas.microsoft.com/office/drawing/2014/main" id="{4DF5727C-82DF-41B4-BA34-879959E4EA51}"/>
              </a:ext>
            </a:extLst>
          </p:cNvPr>
          <p:cNvSpPr txBox="1"/>
          <p:nvPr/>
        </p:nvSpPr>
        <p:spPr>
          <a:xfrm>
            <a:off x="2052637" y="3678888"/>
            <a:ext cx="5038725" cy="369332"/>
          </a:xfrm>
          <a:prstGeom prst="rect">
            <a:avLst/>
          </a:prstGeom>
          <a:noFill/>
        </p:spPr>
        <p:txBody>
          <a:bodyPr wrap="square" rtlCol="0">
            <a:spAutoFit/>
          </a:bodyPr>
          <a:lstStyle/>
          <a:p>
            <a:pPr algn="ctr"/>
            <a:r>
              <a:rPr lang="en-GB"/>
              <a:t>Count to ten and focus on your breathing.</a:t>
            </a:r>
          </a:p>
        </p:txBody>
      </p:sp>
      <p:pic>
        <p:nvPicPr>
          <p:cNvPr id="10" name="Talking Partners">
            <a:extLst>
              <a:ext uri="{FF2B5EF4-FFF2-40B4-BE49-F238E27FC236}">
                <a16:creationId xmlns:a16="http://schemas.microsoft.com/office/drawing/2014/main" id="{76DA92C7-0B1E-4C55-BF3F-6098C295B5BE}"/>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740352" y="544048"/>
            <a:ext cx="864000" cy="864000"/>
          </a:xfrm>
          <a:prstGeom prst="rect">
            <a:avLst/>
          </a:prstGeom>
        </p:spPr>
      </p:pic>
    </p:spTree>
    <p:extLst>
      <p:ext uri="{BB962C8B-B14F-4D97-AF65-F5344CB8AC3E}">
        <p14:creationId xmlns:p14="http://schemas.microsoft.com/office/powerpoint/2010/main" val="1437862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up)">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3" grpId="0"/>
      <p:bldP spid="5" grpId="0"/>
      <p:bldP spid="6" grpId="0"/>
      <p:bldP spid="7" grpId="0"/>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grass, fence, building, standing&#10;&#10;Description automatically generated">
            <a:extLst>
              <a:ext uri="{FF2B5EF4-FFF2-40B4-BE49-F238E27FC236}">
                <a16:creationId xmlns:a16="http://schemas.microsoft.com/office/drawing/2014/main" id="{82562DA9-C23B-4B79-A737-AC2899CC3663}"/>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0" y="196068"/>
            <a:ext cx="9144000" cy="6465864"/>
          </a:xfrm>
          <a:prstGeom prst="rect">
            <a:avLst/>
          </a:prstGeom>
        </p:spPr>
      </p:pic>
      <p:pic>
        <p:nvPicPr>
          <p:cNvPr id="15" name="Picture 14">
            <a:extLst>
              <a:ext uri="{FF2B5EF4-FFF2-40B4-BE49-F238E27FC236}">
                <a16:creationId xmlns:a16="http://schemas.microsoft.com/office/drawing/2014/main" id="{9E0D8D85-D8D6-412B-AEEE-EF7256AF08D7}"/>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5580112" y="2490580"/>
            <a:ext cx="2880320" cy="3960614"/>
          </a:xfrm>
          <a:prstGeom prst="rect">
            <a:avLst/>
          </a:prstGeom>
        </p:spPr>
      </p:pic>
      <p:pic>
        <p:nvPicPr>
          <p:cNvPr id="17" name="Picture 16">
            <a:extLst>
              <a:ext uri="{FF2B5EF4-FFF2-40B4-BE49-F238E27FC236}">
                <a16:creationId xmlns:a16="http://schemas.microsoft.com/office/drawing/2014/main" id="{4E1AAF62-FBF3-4772-808E-A36CAB8820C8}"/>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flipH="1">
            <a:off x="611560" y="2387072"/>
            <a:ext cx="3060339" cy="4066264"/>
          </a:xfrm>
          <a:prstGeom prst="rect">
            <a:avLst/>
          </a:prstGeom>
        </p:spPr>
      </p:pic>
      <p:pic>
        <p:nvPicPr>
          <p:cNvPr id="10" name="border" descr="A screen shot of a computer&#10;&#10;Description automatically generated">
            <a:extLst>
              <a:ext uri="{FF2B5EF4-FFF2-40B4-BE49-F238E27FC236}">
                <a16:creationId xmlns:a16="http://schemas.microsoft.com/office/drawing/2014/main" id="{5E60765C-A328-40FF-8914-34629A6711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Speech Bubble: Rectangle with Corners Rounded 8">
            <a:extLst>
              <a:ext uri="{FF2B5EF4-FFF2-40B4-BE49-F238E27FC236}">
                <a16:creationId xmlns:a16="http://schemas.microsoft.com/office/drawing/2014/main" id="{4049059F-0F03-4889-9883-7C6C5EE22AFC}"/>
              </a:ext>
            </a:extLst>
          </p:cNvPr>
          <p:cNvSpPr/>
          <p:nvPr/>
        </p:nvSpPr>
        <p:spPr>
          <a:xfrm>
            <a:off x="1979712" y="1055595"/>
            <a:ext cx="2814001" cy="1060068"/>
          </a:xfrm>
          <a:prstGeom prst="wedgeRoundRectCallout">
            <a:avLst>
              <a:gd name="adj1" fmla="val -26005"/>
              <a:gd name="adj2" fmla="val 72384"/>
              <a:gd name="adj3" fmla="val 16667"/>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r>
              <a:rPr lang="en-GB">
                <a:solidFill>
                  <a:schemeClr val="bg1"/>
                </a:solidFill>
              </a:rPr>
              <a:t>What can we </a:t>
            </a:r>
            <a:br>
              <a:rPr lang="en-GB">
                <a:solidFill>
                  <a:schemeClr val="bg1"/>
                </a:solidFill>
              </a:rPr>
            </a:br>
            <a:r>
              <a:rPr lang="en-GB">
                <a:solidFill>
                  <a:schemeClr val="bg1"/>
                </a:solidFill>
              </a:rPr>
              <a:t>do to manage </a:t>
            </a:r>
            <a:br>
              <a:rPr lang="en-GB">
                <a:solidFill>
                  <a:schemeClr val="bg1"/>
                </a:solidFill>
              </a:rPr>
            </a:br>
            <a:r>
              <a:rPr lang="en-GB">
                <a:solidFill>
                  <a:schemeClr val="bg1"/>
                </a:solidFill>
              </a:rPr>
              <a:t>uncomfortable feelings?</a:t>
            </a:r>
          </a:p>
        </p:txBody>
      </p:sp>
      <p:sp>
        <p:nvSpPr>
          <p:cNvPr id="8" name="Speech Bubble: Rectangle with Corners Rounded 7">
            <a:extLst>
              <a:ext uri="{FF2B5EF4-FFF2-40B4-BE49-F238E27FC236}">
                <a16:creationId xmlns:a16="http://schemas.microsoft.com/office/drawing/2014/main" id="{F91EE733-D5D6-4F62-9474-E8CF6164FDF7}"/>
              </a:ext>
            </a:extLst>
          </p:cNvPr>
          <p:cNvSpPr/>
          <p:nvPr/>
        </p:nvSpPr>
        <p:spPr>
          <a:xfrm>
            <a:off x="3131840" y="2519340"/>
            <a:ext cx="2880320" cy="1178286"/>
          </a:xfrm>
          <a:prstGeom prst="wedgeRoundRectCallout">
            <a:avLst>
              <a:gd name="adj1" fmla="val 55527"/>
              <a:gd name="adj2" fmla="val 28004"/>
              <a:gd name="adj3" fmla="val 16667"/>
            </a:avLst>
          </a:prstGeom>
          <a:solidFill>
            <a:srgbClr val="7768AB"/>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r>
              <a:rPr lang="en-GB">
                <a:solidFill>
                  <a:schemeClr val="bg1"/>
                </a:solidFill>
              </a:rPr>
              <a:t>How do uncomfortable feelings affect our thoughts and actions?</a:t>
            </a:r>
          </a:p>
        </p:txBody>
      </p:sp>
      <p:pic>
        <p:nvPicPr>
          <p:cNvPr id="3" name="Picture 2"/>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182619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2"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righ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a:latin typeface="Twinkl" pitchFamily="2" charset="0"/>
              </a:rPr>
              <a:t>Aim</a:t>
            </a:r>
          </a:p>
        </p:txBody>
      </p:sp>
      <p:sp>
        <p:nvSpPr>
          <p:cNvPr id="16" name="Content Placeholder 15"/>
          <p:cNvSpPr>
            <a:spLocks noGrp="1"/>
          </p:cNvSpPr>
          <p:nvPr>
            <p:ph idx="1"/>
          </p:nvPr>
        </p:nvSpPr>
        <p:spPr/>
        <p:txBody>
          <a:bodyPr>
            <a:normAutofit/>
          </a:bodyPr>
          <a:lstStyle/>
          <a:p>
            <a:r>
              <a:rPr lang="en-GB">
                <a:latin typeface="Twinkl" pitchFamily="50" charset="0"/>
              </a:rPr>
              <a:t>I can recognise and manage uncomfortable feelings.</a:t>
            </a:r>
          </a:p>
        </p:txBody>
      </p:sp>
      <p:sp>
        <p:nvSpPr>
          <p:cNvPr id="20" name="Content Placeholder 15"/>
          <p:cNvSpPr txBox="1">
            <a:spLocks/>
          </p:cNvSpPr>
          <p:nvPr/>
        </p:nvSpPr>
        <p:spPr>
          <a:xfrm>
            <a:off x="628649" y="3466802"/>
            <a:ext cx="8012111"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Twinkl" pitchFamily="50" charset="0"/>
              </a:rPr>
              <a:t>I am able to describe and discuss a range of emotions.</a:t>
            </a:r>
          </a:p>
          <a:p>
            <a:r>
              <a:rPr lang="en-GB">
                <a:latin typeface="Twinkl" pitchFamily="50" charset="0"/>
              </a:rPr>
              <a:t>I understand how our feelings can impact on our thoughts and actions.</a:t>
            </a:r>
          </a:p>
          <a:p>
            <a:r>
              <a:rPr lang="en-GB">
                <a:latin typeface="Twinkl" pitchFamily="50" charset="0"/>
              </a:rPr>
              <a:t>I can suggest strategies to cope with uncomfortable emotions.</a:t>
            </a:r>
          </a:p>
        </p:txBody>
      </p:sp>
      <p:sp>
        <p:nvSpPr>
          <p:cNvPr id="9" name="TextBox 21"/>
          <p:cNvSpPr txBox="1">
            <a:spLocks noChangeArrowheads="1"/>
          </p:cNvSpPr>
          <p:nvPr/>
        </p:nvSpPr>
        <p:spPr bwMode="auto">
          <a:xfrm>
            <a:off x="2375756" y="6247089"/>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a:solidFill>
                  <a:schemeClr val="accent1"/>
                </a:solidFill>
                <a:latin typeface="Roboto" panose="02000000000000000000" pitchFamily="2" charset="0"/>
                <a:cs typeface="Arial" panose="020B0604020202020204" pitchFamily="34" charset="0"/>
                <a:hlinkClick r:id="rId2"/>
              </a:rPr>
              <a:t>Programme of Study</a:t>
            </a:r>
            <a:r>
              <a:rPr lang="en-GB" sz="800" baseline="3000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9434034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91906BCC-D3E6-4E1E-9D3B-0D795D1CF8BA}" vid="{73F68995-5F23-4703-B337-9914CB83CA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94</TotalTime>
  <Words>1232</Words>
  <Application>Microsoft Office PowerPoint</Application>
  <PresentationFormat>On-screen Show (4:3)</PresentationFormat>
  <Paragraphs>101</Paragraphs>
  <Slides>27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Twinkl</vt:lpstr>
      <vt:lpstr>Roboto</vt:lpstr>
      <vt:lpstr>Arial</vt:lpstr>
      <vt:lpstr>Office Theme</vt:lpstr>
      <vt:lpstr>PowerPoint Presentation</vt:lpstr>
      <vt:lpstr>PowerPoint Presentation</vt:lpstr>
      <vt:lpstr>PowerPoint Presentation</vt:lpstr>
      <vt:lpstr>The Big Questions</vt:lpstr>
      <vt:lpstr>PowerPoint Presentation</vt:lpstr>
      <vt:lpstr>Reconnecting</vt:lpstr>
      <vt:lpstr>When Did You Last Feel…?</vt:lpstr>
      <vt:lpstr>When Did You Last Feel…?</vt:lpstr>
      <vt:lpstr>Exploring</vt:lpstr>
      <vt:lpstr>What Is Mental Wellbeing?</vt:lpstr>
      <vt:lpstr>What Is Mental Wellbeing?</vt:lpstr>
      <vt:lpstr>What Is Mental Wellbeing?</vt:lpstr>
      <vt:lpstr>Recognising and Describing Our Feelings</vt:lpstr>
      <vt:lpstr>Recognising and Describing Our Feelings</vt:lpstr>
      <vt:lpstr>PowerPoint Presentation</vt:lpstr>
      <vt:lpstr>Understanding the Impact of Our Feelings</vt:lpstr>
      <vt:lpstr>Recognising and Describing Our Feelings</vt:lpstr>
      <vt:lpstr>Understanding the Impact of Our Feelings</vt:lpstr>
      <vt:lpstr>Consolidating</vt:lpstr>
      <vt:lpstr>The Emotional Scale</vt:lpstr>
      <vt:lpstr>Reflecting</vt:lpstr>
      <vt:lpstr>Managing Our Feelings</vt:lpstr>
      <vt:lpstr>Managing Our Feelings</vt:lpstr>
      <vt:lpstr>The Big Questions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Marine Redon</dc:creator>
  <cp:lastModifiedBy>Marine Redon</cp:lastModifiedBy>
  <cp:revision>12</cp:revision>
  <dcterms:created xsi:type="dcterms:W3CDTF">2020-08-27T13:13:05Z</dcterms:created>
  <dcterms:modified xsi:type="dcterms:W3CDTF">2020-09-09T14:22:45Z</dcterms:modified>
</cp:coreProperties>
</file>