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3"/>
  </p:notesMasterIdLst>
  <p:handoutMasterIdLst>
    <p:handoutMasterId r:id="rId24"/>
  </p:handoutMasterIdLst>
  <p:sldIdLst>
    <p:sldId id="258" r:id="rId2"/>
    <p:sldId id="263" r:id="rId3"/>
    <p:sldId id="294" r:id="rId4"/>
    <p:sldId id="295" r:id="rId5"/>
    <p:sldId id="296" r:id="rId6"/>
    <p:sldId id="307" r:id="rId7"/>
    <p:sldId id="308" r:id="rId8"/>
    <p:sldId id="309" r:id="rId9"/>
    <p:sldId id="310" r:id="rId10"/>
    <p:sldId id="311" r:id="rId11"/>
    <p:sldId id="312" r:id="rId12"/>
    <p:sldId id="313" r:id="rId13"/>
    <p:sldId id="314" r:id="rId14"/>
    <p:sldId id="315" r:id="rId15"/>
    <p:sldId id="297" r:id="rId16"/>
    <p:sldId id="317" r:id="rId17"/>
    <p:sldId id="318" r:id="rId18"/>
    <p:sldId id="292" r:id="rId19"/>
    <p:sldId id="298" r:id="rId20"/>
    <p:sldId id="293" r:id="rId21"/>
    <p:sldId id="320" r:id="rId22"/>
  </p:sldIdLst>
  <p:sldSz cx="9144000" cy="6858000" type="screen4x3"/>
  <p:notesSz cx="6858000" cy="9144000"/>
  <p:embeddedFontLst>
    <p:embeddedFont>
      <p:font typeface="Roboto" panose="02000000000000000000" pitchFamily="2" charset="0"/>
      <p:regular r:id="rId25"/>
      <p:bold r:id="rId26"/>
      <p:italic r:id="rId27"/>
      <p:boldItalic r:id="rId28"/>
    </p:embeddedFont>
    <p:embeddedFont>
      <p:font typeface="Twinkl" panose="020B0604020202020204"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811A"/>
    <a:srgbClr val="EA516C"/>
    <a:srgbClr val="B9D36E"/>
    <a:srgbClr val="ED6C76"/>
    <a:srgbClr val="85BD33"/>
    <a:srgbClr val="F08215"/>
    <a:srgbClr val="00A8E9"/>
    <a:srgbClr val="ACDDFC"/>
    <a:srgbClr val="FAB001"/>
    <a:srgbClr val="8D35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howGuides="1">
      <p:cViewPr varScale="1">
        <p:scale>
          <a:sx n="86" d="100"/>
          <a:sy n="86" d="100"/>
        </p:scale>
        <p:origin x="1339" y="5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Roboto" panose="020000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Roboto" panose="02000000000000000000" pitchFamily="2" charset="0"/>
              </a:rPr>
              <a:t>28/09/2022</a:t>
            </a:fld>
            <a:endParaRPr lang="en-GB" dirty="0">
              <a:latin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Roboto" panose="020000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Roboto" panose="02000000000000000000" pitchFamily="2" charset="0"/>
              </a:rPr>
              <a:t>‹#›</a:t>
            </a:fld>
            <a:endParaRPr lang="en-GB" dirty="0">
              <a:latin typeface="Roboto" panose="02000000000000000000" pitchFamily="2"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Roboto" panose="02000000000000000000" pitchFamily="2"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Roboto" panose="02000000000000000000" pitchFamily="2" charset="0"/>
              </a:defRPr>
            </a:lvl1pPr>
          </a:lstStyle>
          <a:p>
            <a:fld id="{3D02C5D1-7818-41B5-ABAD-5E4B38A5388F}" type="datetimeFigureOut">
              <a:rPr lang="en-GB" smtClean="0"/>
              <a:pPr/>
              <a:t>28/09/2022</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Roboto" panose="02000000000000000000" pitchFamily="2"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Roboto" panose="02000000000000000000" pitchFamily="2"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Roboto" panose="02000000000000000000" pitchFamily="2" charset="0"/>
        <a:ea typeface="+mn-ea"/>
        <a:cs typeface="+mn-cs"/>
      </a:defRPr>
    </a:lvl1pPr>
    <a:lvl2pPr marL="457200" algn="l" defTabSz="914400" rtl="0" eaLnBrk="1" latinLnBrk="0" hangingPunct="1">
      <a:defRPr sz="1200" kern="1200">
        <a:solidFill>
          <a:schemeClr val="tx1"/>
        </a:solidFill>
        <a:latin typeface="Roboto" panose="02000000000000000000" pitchFamily="2" charset="0"/>
        <a:ea typeface="+mn-ea"/>
        <a:cs typeface="+mn-cs"/>
      </a:defRPr>
    </a:lvl2pPr>
    <a:lvl3pPr marL="914400" algn="l" defTabSz="914400" rtl="0" eaLnBrk="1" latinLnBrk="0" hangingPunct="1">
      <a:defRPr sz="1200" kern="1200">
        <a:solidFill>
          <a:schemeClr val="tx1"/>
        </a:solidFill>
        <a:latin typeface="Roboto" panose="02000000000000000000" pitchFamily="2" charset="0"/>
        <a:ea typeface="+mn-ea"/>
        <a:cs typeface="+mn-cs"/>
      </a:defRPr>
    </a:lvl3pPr>
    <a:lvl4pPr marL="1371600" algn="l" defTabSz="914400" rtl="0" eaLnBrk="1" latinLnBrk="0" hangingPunct="1">
      <a:defRPr sz="1200" kern="1200">
        <a:solidFill>
          <a:schemeClr val="tx1"/>
        </a:solidFill>
        <a:latin typeface="Roboto" panose="02000000000000000000" pitchFamily="2" charset="0"/>
        <a:ea typeface="+mn-ea"/>
        <a:cs typeface="+mn-cs"/>
      </a:defRPr>
    </a:lvl4pPr>
    <a:lvl5pPr marL="1828800" algn="l" defTabSz="914400" rtl="0" eaLnBrk="1" latinLnBrk="0" hangingPunct="1">
      <a:defRPr sz="1200" kern="1200">
        <a:solidFill>
          <a:schemeClr val="tx1"/>
        </a:solidFill>
        <a:latin typeface="Roboto"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twinkl-life" TargetMode="Externa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 id="2147483669"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Roboto" panose="02000000000000000000"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latin typeface="Twinkl" pitchFamily="50" charset="0"/>
              </a:rPr>
              <a:t>I understand the link between thoughts, feelings and behaviours.</a:t>
            </a:r>
          </a:p>
        </p:txBody>
      </p:sp>
      <p:sp>
        <p:nvSpPr>
          <p:cNvPr id="20" name="Content Placeholder 15"/>
          <p:cNvSpPr txBox="1">
            <a:spLocks/>
          </p:cNvSpPr>
          <p:nvPr/>
        </p:nvSpPr>
        <p:spPr>
          <a:xfrm>
            <a:off x="628650" y="3466802"/>
            <a:ext cx="7886700" cy="2410469"/>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latin typeface="Twinkl" pitchFamily="50" charset="0"/>
              </a:rPr>
              <a:t>I can discuss and describe a range of thoughts, feelings</a:t>
            </a:r>
            <a:br>
              <a:rPr lang="en-GB" dirty="0">
                <a:latin typeface="Twinkl" pitchFamily="50" charset="0"/>
              </a:rPr>
            </a:br>
            <a:r>
              <a:rPr lang="en-GB" dirty="0">
                <a:latin typeface="Twinkl" pitchFamily="50" charset="0"/>
              </a:rPr>
              <a:t>and behaviours.</a:t>
            </a:r>
          </a:p>
          <a:p>
            <a:pPr>
              <a:lnSpc>
                <a:spcPct val="100000"/>
              </a:lnSpc>
            </a:pPr>
            <a:r>
              <a:rPr lang="en-GB" dirty="0">
                <a:latin typeface="Twinkl" pitchFamily="50" charset="0"/>
              </a:rPr>
              <a:t>I can discuss the impact negative thoughts can have on ourselves</a:t>
            </a:r>
            <a:br>
              <a:rPr lang="en-GB" dirty="0">
                <a:latin typeface="Twinkl" pitchFamily="50" charset="0"/>
              </a:rPr>
            </a:br>
            <a:r>
              <a:rPr lang="en-GB" dirty="0">
                <a:latin typeface="Twinkl" pitchFamily="50" charset="0"/>
              </a:rPr>
              <a:t>and others.</a:t>
            </a:r>
          </a:p>
          <a:p>
            <a:pPr>
              <a:lnSpc>
                <a:spcPct val="100000"/>
              </a:lnSpc>
            </a:pPr>
            <a:r>
              <a:rPr lang="en-GB" dirty="0">
                <a:latin typeface="Twinkl" pitchFamily="50" charset="0"/>
              </a:rPr>
              <a:t>I can turn negative thoughts into positive thoughts.</a:t>
            </a:r>
          </a:p>
        </p:txBody>
      </p:sp>
      <p:sp>
        <p:nvSpPr>
          <p:cNvPr id="9" name="TextBox 21"/>
          <p:cNvSpPr txBox="1">
            <a:spLocks noChangeArrowheads="1"/>
          </p:cNvSpPr>
          <p:nvPr/>
        </p:nvSpPr>
        <p:spPr bwMode="auto">
          <a:xfrm>
            <a:off x="2375756" y="6247089"/>
            <a:ext cx="4392488" cy="63248"/>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Roboto" panose="02000000000000000000" pitchFamily="2"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Roboto" panose="02000000000000000000" pitchFamily="2" charset="0"/>
                <a:cs typeface="Arial" panose="020B0604020202020204" pitchFamily="34" charset="0"/>
                <a:hlinkClick r:id="rId2"/>
              </a:rPr>
              <a:t>Programme of Study</a:t>
            </a:r>
            <a:r>
              <a:rPr lang="en-GB" sz="800" baseline="30000" dirty="0">
                <a:latin typeface="Roboto" panose="02000000000000000000" pitchFamily="2"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train, street&#10;&#10;Description automatically generated">
            <a:extLst>
              <a:ext uri="{FF2B5EF4-FFF2-40B4-BE49-F238E27FC236}">
                <a16:creationId xmlns:a16="http://schemas.microsoft.com/office/drawing/2014/main" id="{9A534D47-7294-4599-AA83-842DEB7F5CB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14" name="Picture 13">
            <a:extLst>
              <a:ext uri="{FF2B5EF4-FFF2-40B4-BE49-F238E27FC236}">
                <a16:creationId xmlns:a16="http://schemas.microsoft.com/office/drawing/2014/main" id="{142AA86A-3959-4178-B7D4-C9C72F2EEA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1600" y="2897936"/>
            <a:ext cx="2756535" cy="3555400"/>
          </a:xfrm>
          <a:prstGeom prst="rect">
            <a:avLst/>
          </a:prstGeom>
        </p:spPr>
      </p:pic>
      <p:pic>
        <p:nvPicPr>
          <p:cNvPr id="16" name="Picture 15">
            <a:extLst>
              <a:ext uri="{FF2B5EF4-FFF2-40B4-BE49-F238E27FC236}">
                <a16:creationId xmlns:a16="http://schemas.microsoft.com/office/drawing/2014/main" id="{0B86C86F-9D13-4182-A032-A2EADD823F1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3782" y="2897935"/>
            <a:ext cx="2814602" cy="3555401"/>
          </a:xfrm>
          <a:prstGeom prst="rect">
            <a:avLst/>
          </a:prstGeom>
        </p:spPr>
      </p:pic>
      <p:pic>
        <p:nvPicPr>
          <p:cNvPr id="6" name="border" descr="A screen shot of a computer&#10;&#10;Description automatically generated">
            <a:extLst>
              <a:ext uri="{FF2B5EF4-FFF2-40B4-BE49-F238E27FC236}">
                <a16:creationId xmlns:a16="http://schemas.microsoft.com/office/drawing/2014/main" id="{A18C3943-E388-4C39-B809-36F1D5B8D0B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Speech Bubble: Rectangle 6">
            <a:extLst>
              <a:ext uri="{FF2B5EF4-FFF2-40B4-BE49-F238E27FC236}">
                <a16:creationId xmlns:a16="http://schemas.microsoft.com/office/drawing/2014/main" id="{2F3C6F60-ADB5-4730-BF34-9B266281C29A}"/>
              </a:ext>
            </a:extLst>
          </p:cNvPr>
          <p:cNvSpPr/>
          <p:nvPr/>
        </p:nvSpPr>
        <p:spPr>
          <a:xfrm>
            <a:off x="899592" y="1491657"/>
            <a:ext cx="2520280" cy="1073247"/>
          </a:xfrm>
          <a:prstGeom prst="wedgeRectCallout">
            <a:avLst>
              <a:gd name="adj1" fmla="val -14620"/>
              <a:gd name="adj2" fmla="val 78051"/>
            </a:avLst>
          </a:prstGeom>
          <a:solidFill>
            <a:schemeClr val="bg1"/>
          </a:solidFill>
          <a:ln w="28575">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are </a:t>
            </a:r>
            <a:br>
              <a:rPr lang="en-GB" dirty="0">
                <a:solidFill>
                  <a:schemeClr val="tx1"/>
                </a:solidFill>
              </a:rPr>
            </a:br>
            <a:r>
              <a:rPr lang="en-GB" dirty="0">
                <a:solidFill>
                  <a:schemeClr val="tx1"/>
                </a:solidFill>
              </a:rPr>
              <a:t>thoughts, feelings </a:t>
            </a:r>
            <a:br>
              <a:rPr lang="en-GB" dirty="0">
                <a:solidFill>
                  <a:schemeClr val="tx1"/>
                </a:solidFill>
              </a:rPr>
            </a:br>
            <a:r>
              <a:rPr lang="en-GB" dirty="0">
                <a:solidFill>
                  <a:schemeClr val="tx1"/>
                </a:solidFill>
              </a:rPr>
              <a:t>and behaviours?</a:t>
            </a:r>
          </a:p>
        </p:txBody>
      </p:sp>
      <p:sp>
        <p:nvSpPr>
          <p:cNvPr id="10" name="Speech Bubble: Rectangle 9">
            <a:extLst>
              <a:ext uri="{FF2B5EF4-FFF2-40B4-BE49-F238E27FC236}">
                <a16:creationId xmlns:a16="http://schemas.microsoft.com/office/drawing/2014/main" id="{681E1447-FC6A-41C3-82E9-DC4F359B8457}"/>
              </a:ext>
            </a:extLst>
          </p:cNvPr>
          <p:cNvSpPr/>
          <p:nvPr/>
        </p:nvSpPr>
        <p:spPr>
          <a:xfrm>
            <a:off x="4992588" y="1488437"/>
            <a:ext cx="3024336" cy="1050945"/>
          </a:xfrm>
          <a:prstGeom prst="wedgeRectCallout">
            <a:avLst>
              <a:gd name="adj1" fmla="val 14376"/>
              <a:gd name="adj2" fmla="val 71281"/>
            </a:avLst>
          </a:prstGeom>
          <a:solidFill>
            <a:schemeClr val="bg1"/>
          </a:solidFill>
          <a:ln w="28575">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How do thoughts, </a:t>
            </a:r>
            <a:br>
              <a:rPr lang="en-GB" dirty="0">
                <a:solidFill>
                  <a:schemeClr val="tx1"/>
                </a:solidFill>
              </a:rPr>
            </a:br>
            <a:r>
              <a:rPr lang="en-GB" dirty="0">
                <a:solidFill>
                  <a:schemeClr val="tx1"/>
                </a:solidFill>
              </a:rPr>
              <a:t>feelings and behaviours influence each other?</a:t>
            </a:r>
          </a:p>
        </p:txBody>
      </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424CBB5-2EA1-405C-B9FB-19AFC722D3C1}"/>
              </a:ext>
            </a:extLst>
          </p:cNvPr>
          <p:cNvSpPr/>
          <p:nvPr/>
        </p:nvSpPr>
        <p:spPr>
          <a:xfrm>
            <a:off x="827584" y="2296202"/>
            <a:ext cx="7560840" cy="78412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B7D42D1-28D5-4B07-A874-AF51ECC999F9}"/>
              </a:ext>
            </a:extLst>
          </p:cNvPr>
          <p:cNvSpPr/>
          <p:nvPr/>
        </p:nvSpPr>
        <p:spPr>
          <a:xfrm>
            <a:off x="827584" y="3220938"/>
            <a:ext cx="7560840" cy="78412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8" y="478895"/>
            <a:ext cx="7782445" cy="1042956"/>
          </a:xfrm>
        </p:spPr>
        <p:txBody>
          <a:bodyPr/>
          <a:lstStyle/>
          <a:p>
            <a:pPr algn="ctr"/>
            <a:r>
              <a:rPr lang="en-GB" sz="3600" dirty="0"/>
              <a:t>Positive and Negative Thoughts</a:t>
            </a:r>
          </a:p>
        </p:txBody>
      </p:sp>
      <p:sp>
        <p:nvSpPr>
          <p:cNvPr id="3" name="Rectangle 2">
            <a:extLst>
              <a:ext uri="{FF2B5EF4-FFF2-40B4-BE49-F238E27FC236}">
                <a16:creationId xmlns:a16="http://schemas.microsoft.com/office/drawing/2014/main" id="{5F804931-5480-45E5-845D-6C20556BD845}"/>
              </a:ext>
            </a:extLst>
          </p:cNvPr>
          <p:cNvSpPr/>
          <p:nvPr/>
        </p:nvSpPr>
        <p:spPr>
          <a:xfrm>
            <a:off x="894827" y="1668751"/>
            <a:ext cx="7344816" cy="369332"/>
          </a:xfrm>
          <a:prstGeom prst="rect">
            <a:avLst/>
          </a:prstGeom>
        </p:spPr>
        <p:txBody>
          <a:bodyPr wrap="square">
            <a:spAutoFit/>
          </a:bodyPr>
          <a:lstStyle/>
          <a:p>
            <a:pPr algn="ctr"/>
            <a:r>
              <a:rPr lang="en-GB" dirty="0"/>
              <a:t>To start today’s lesson, we need to split into two teams.</a:t>
            </a:r>
          </a:p>
        </p:txBody>
      </p:sp>
      <p:grpSp>
        <p:nvGrpSpPr>
          <p:cNvPr id="16" name="Group 15">
            <a:extLst>
              <a:ext uri="{FF2B5EF4-FFF2-40B4-BE49-F238E27FC236}">
                <a16:creationId xmlns:a16="http://schemas.microsoft.com/office/drawing/2014/main" id="{E5CB4D0D-65AA-451D-90DD-DB6401A04162}"/>
              </a:ext>
            </a:extLst>
          </p:cNvPr>
          <p:cNvGrpSpPr/>
          <p:nvPr/>
        </p:nvGrpSpPr>
        <p:grpSpPr>
          <a:xfrm>
            <a:off x="2483768" y="5229200"/>
            <a:ext cx="4176464" cy="554126"/>
            <a:chOff x="2483768" y="5229200"/>
            <a:chExt cx="4176464" cy="554126"/>
          </a:xfrm>
        </p:grpSpPr>
        <p:sp>
          <p:nvSpPr>
            <p:cNvPr id="12" name="Rectangle 11">
              <a:extLst>
                <a:ext uri="{FF2B5EF4-FFF2-40B4-BE49-F238E27FC236}">
                  <a16:creationId xmlns:a16="http://schemas.microsoft.com/office/drawing/2014/main" id="{43DA65E0-238E-4652-BB90-4FF27C5635DD}"/>
                </a:ext>
              </a:extLst>
            </p:cNvPr>
            <p:cNvSpPr/>
            <p:nvPr/>
          </p:nvSpPr>
          <p:spPr>
            <a:xfrm>
              <a:off x="2483768" y="5229200"/>
              <a:ext cx="4176464" cy="55412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46EDA814-6B4C-44B7-91E7-38812F87D072}"/>
                </a:ext>
              </a:extLst>
            </p:cNvPr>
            <p:cNvSpPr/>
            <p:nvPr/>
          </p:nvSpPr>
          <p:spPr>
            <a:xfrm>
              <a:off x="2855067" y="5321597"/>
              <a:ext cx="3424335" cy="369332"/>
            </a:xfrm>
            <a:prstGeom prst="rect">
              <a:avLst/>
            </a:prstGeom>
          </p:spPr>
          <p:txBody>
            <a:bodyPr wrap="none">
              <a:spAutoFit/>
            </a:bodyPr>
            <a:lstStyle/>
            <a:p>
              <a:r>
                <a:rPr lang="en-GB" dirty="0"/>
                <a:t>Let’s share some of your ideas…</a:t>
              </a:r>
            </a:p>
          </p:txBody>
        </p:sp>
      </p:grpSp>
      <p:pic>
        <p:nvPicPr>
          <p:cNvPr id="5" name="Whole Class">
            <a:extLst>
              <a:ext uri="{FF2B5EF4-FFF2-40B4-BE49-F238E27FC236}">
                <a16:creationId xmlns:a16="http://schemas.microsoft.com/office/drawing/2014/main" id="{A5A9A7D7-3744-4FB1-A38B-C8A733F538C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668344" y="568373"/>
            <a:ext cx="1238498" cy="864000"/>
          </a:xfrm>
          <a:prstGeom prst="rect">
            <a:avLst/>
          </a:prstGeom>
        </p:spPr>
      </p:pic>
      <p:sp>
        <p:nvSpPr>
          <p:cNvPr id="8" name="Rectangle 7">
            <a:extLst>
              <a:ext uri="{FF2B5EF4-FFF2-40B4-BE49-F238E27FC236}">
                <a16:creationId xmlns:a16="http://schemas.microsoft.com/office/drawing/2014/main" id="{E528D927-E1F3-4C15-8CD4-1266B8E5C016}"/>
              </a:ext>
            </a:extLst>
          </p:cNvPr>
          <p:cNvSpPr/>
          <p:nvPr/>
        </p:nvSpPr>
        <p:spPr>
          <a:xfrm>
            <a:off x="894827" y="2365099"/>
            <a:ext cx="7277573" cy="646331"/>
          </a:xfrm>
          <a:prstGeom prst="rect">
            <a:avLst/>
          </a:prstGeom>
        </p:spPr>
        <p:txBody>
          <a:bodyPr wrap="square">
            <a:spAutoFit/>
          </a:bodyPr>
          <a:lstStyle/>
          <a:p>
            <a:pPr algn="ctr"/>
            <a:r>
              <a:rPr lang="en-GB" dirty="0"/>
              <a:t>One team is going to come up with as many positive thoughts as they can that someone might have in the morning, before school.</a:t>
            </a:r>
          </a:p>
        </p:txBody>
      </p:sp>
      <p:sp>
        <p:nvSpPr>
          <p:cNvPr id="9" name="Rectangle 8">
            <a:extLst>
              <a:ext uri="{FF2B5EF4-FFF2-40B4-BE49-F238E27FC236}">
                <a16:creationId xmlns:a16="http://schemas.microsoft.com/office/drawing/2014/main" id="{60A6610C-96BA-4F1C-9F20-91BBD980E601}"/>
              </a:ext>
            </a:extLst>
          </p:cNvPr>
          <p:cNvSpPr/>
          <p:nvPr/>
        </p:nvSpPr>
        <p:spPr>
          <a:xfrm>
            <a:off x="971600" y="3289835"/>
            <a:ext cx="7344816" cy="646331"/>
          </a:xfrm>
          <a:prstGeom prst="rect">
            <a:avLst/>
          </a:prstGeom>
        </p:spPr>
        <p:txBody>
          <a:bodyPr wrap="square">
            <a:spAutoFit/>
          </a:bodyPr>
          <a:lstStyle/>
          <a:p>
            <a:pPr algn="ctr"/>
            <a:r>
              <a:rPr lang="en-GB" dirty="0"/>
              <a:t>The other team is going to come up with as many negative thoughts as they can that a person might have in the morning, before school.</a:t>
            </a:r>
          </a:p>
        </p:txBody>
      </p:sp>
      <p:sp>
        <p:nvSpPr>
          <p:cNvPr id="10" name="Rectangle 9">
            <a:extLst>
              <a:ext uri="{FF2B5EF4-FFF2-40B4-BE49-F238E27FC236}">
                <a16:creationId xmlns:a16="http://schemas.microsoft.com/office/drawing/2014/main" id="{E8784B77-C2D8-49DD-BC83-EC9D0D580D1A}"/>
              </a:ext>
            </a:extLst>
          </p:cNvPr>
          <p:cNvSpPr/>
          <p:nvPr/>
        </p:nvSpPr>
        <p:spPr>
          <a:xfrm>
            <a:off x="894827" y="4222828"/>
            <a:ext cx="7277572" cy="646331"/>
          </a:xfrm>
          <a:prstGeom prst="rect">
            <a:avLst/>
          </a:prstGeom>
        </p:spPr>
        <p:txBody>
          <a:bodyPr wrap="square">
            <a:spAutoFit/>
          </a:bodyPr>
          <a:lstStyle/>
          <a:p>
            <a:pPr algn="ctr"/>
            <a:r>
              <a:rPr lang="en-GB" dirty="0"/>
              <a:t>For now, just focus on the thought, rather than how the person might be feeling or what they might do.</a:t>
            </a:r>
          </a:p>
        </p:txBody>
      </p:sp>
      <p:sp>
        <p:nvSpPr>
          <p:cNvPr id="13" name="Oval 12">
            <a:extLst>
              <a:ext uri="{FF2B5EF4-FFF2-40B4-BE49-F238E27FC236}">
                <a16:creationId xmlns:a16="http://schemas.microsoft.com/office/drawing/2014/main" id="{B101BF99-2219-4C74-82C9-14A6B16316F9}"/>
              </a:ext>
            </a:extLst>
          </p:cNvPr>
          <p:cNvSpPr/>
          <p:nvPr/>
        </p:nvSpPr>
        <p:spPr>
          <a:xfrm>
            <a:off x="565716" y="2426396"/>
            <a:ext cx="523736" cy="523736"/>
          </a:xfrm>
          <a:prstGeom prst="ellipse">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1</a:t>
            </a:r>
          </a:p>
        </p:txBody>
      </p:sp>
      <p:sp>
        <p:nvSpPr>
          <p:cNvPr id="14" name="Oval 13">
            <a:extLst>
              <a:ext uri="{FF2B5EF4-FFF2-40B4-BE49-F238E27FC236}">
                <a16:creationId xmlns:a16="http://schemas.microsoft.com/office/drawing/2014/main" id="{881B25E4-6609-424C-A7EF-7151819AB5CC}"/>
              </a:ext>
            </a:extLst>
          </p:cNvPr>
          <p:cNvSpPr/>
          <p:nvPr/>
        </p:nvSpPr>
        <p:spPr>
          <a:xfrm>
            <a:off x="565716" y="3338445"/>
            <a:ext cx="523736" cy="523736"/>
          </a:xfrm>
          <a:prstGeom prst="ellipse">
            <a:avLst/>
          </a:prstGeom>
          <a:solidFill>
            <a:srgbClr val="EA51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2</a:t>
            </a:r>
          </a:p>
        </p:txBody>
      </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P spid="3" grpId="0"/>
      <p:bldP spid="8" grpId="0"/>
      <p:bldP spid="9" grpId="0"/>
      <p:bldP spid="10" grpId="0"/>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69196B9-9052-4210-BBA0-0FF9C0457D64}"/>
              </a:ext>
            </a:extLst>
          </p:cNvPr>
          <p:cNvSpPr/>
          <p:nvPr/>
        </p:nvSpPr>
        <p:spPr>
          <a:xfrm>
            <a:off x="827584" y="1566674"/>
            <a:ext cx="7560840" cy="494174"/>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457199" y="478895"/>
            <a:ext cx="7560840" cy="1149906"/>
          </a:xfrm>
        </p:spPr>
        <p:txBody>
          <a:bodyPr/>
          <a:lstStyle/>
          <a:p>
            <a:pPr algn="ctr"/>
            <a:r>
              <a:rPr lang="en-GB" sz="3200" dirty="0"/>
              <a:t>Thoughts, Feelings and Behaviours</a:t>
            </a:r>
          </a:p>
        </p:txBody>
      </p:sp>
      <p:sp>
        <p:nvSpPr>
          <p:cNvPr id="3" name="Rectangle 2">
            <a:extLst>
              <a:ext uri="{FF2B5EF4-FFF2-40B4-BE49-F238E27FC236}">
                <a16:creationId xmlns:a16="http://schemas.microsoft.com/office/drawing/2014/main" id="{8685C464-B74C-4983-A713-B4148BAB5DB7}"/>
              </a:ext>
            </a:extLst>
          </p:cNvPr>
          <p:cNvSpPr/>
          <p:nvPr/>
        </p:nvSpPr>
        <p:spPr>
          <a:xfrm>
            <a:off x="827582" y="2171641"/>
            <a:ext cx="7560841" cy="1200329"/>
          </a:xfrm>
          <a:prstGeom prst="rect">
            <a:avLst/>
          </a:prstGeom>
        </p:spPr>
        <p:txBody>
          <a:bodyPr wrap="square">
            <a:spAutoFit/>
          </a:bodyPr>
          <a:lstStyle/>
          <a:p>
            <a:pPr algn="ctr"/>
            <a:r>
              <a:rPr lang="en-GB" dirty="0"/>
              <a:t>Think about the negative thoughts that we have just shared and look at the feelings words below. Think carefully about one of the negative thoughts and decide which feelings word best describes how you would feel if you had that negative thought.</a:t>
            </a:r>
          </a:p>
        </p:txBody>
      </p:sp>
      <p:sp>
        <p:nvSpPr>
          <p:cNvPr id="4" name="TextBox 3">
            <a:extLst>
              <a:ext uri="{FF2B5EF4-FFF2-40B4-BE49-F238E27FC236}">
                <a16:creationId xmlns:a16="http://schemas.microsoft.com/office/drawing/2014/main" id="{268F04F9-5946-43D5-82B2-B162A98DBD1F}"/>
              </a:ext>
            </a:extLst>
          </p:cNvPr>
          <p:cNvSpPr txBox="1"/>
          <p:nvPr/>
        </p:nvSpPr>
        <p:spPr>
          <a:xfrm>
            <a:off x="2960592" y="4397042"/>
            <a:ext cx="1002967" cy="400110"/>
          </a:xfrm>
          <a:prstGeom prst="rect">
            <a:avLst/>
          </a:prstGeom>
          <a:noFill/>
        </p:spPr>
        <p:txBody>
          <a:bodyPr wrap="square" rtlCol="0">
            <a:spAutoFit/>
          </a:bodyPr>
          <a:lstStyle/>
          <a:p>
            <a:pPr algn="ctr"/>
            <a:r>
              <a:rPr lang="en-GB" sz="2000" b="1" dirty="0">
                <a:solidFill>
                  <a:srgbClr val="FF0000"/>
                </a:solidFill>
              </a:rPr>
              <a:t>angry</a:t>
            </a:r>
          </a:p>
        </p:txBody>
      </p:sp>
      <p:sp>
        <p:nvSpPr>
          <p:cNvPr id="5" name="TextBox 4">
            <a:extLst>
              <a:ext uri="{FF2B5EF4-FFF2-40B4-BE49-F238E27FC236}">
                <a16:creationId xmlns:a16="http://schemas.microsoft.com/office/drawing/2014/main" id="{83F06107-1CC0-48FA-877E-BE31D7B14526}"/>
              </a:ext>
            </a:extLst>
          </p:cNvPr>
          <p:cNvSpPr txBox="1"/>
          <p:nvPr/>
        </p:nvSpPr>
        <p:spPr>
          <a:xfrm>
            <a:off x="5194475" y="4396320"/>
            <a:ext cx="1223685" cy="400110"/>
          </a:xfrm>
          <a:prstGeom prst="rect">
            <a:avLst/>
          </a:prstGeom>
          <a:noFill/>
        </p:spPr>
        <p:txBody>
          <a:bodyPr wrap="square" rtlCol="0">
            <a:spAutoFit/>
          </a:bodyPr>
          <a:lstStyle/>
          <a:p>
            <a:pPr algn="ctr"/>
            <a:r>
              <a:rPr lang="en-GB" sz="2000" b="1" dirty="0">
                <a:solidFill>
                  <a:srgbClr val="00B050"/>
                </a:solidFill>
              </a:rPr>
              <a:t>nervous</a:t>
            </a:r>
          </a:p>
        </p:txBody>
      </p:sp>
      <p:sp>
        <p:nvSpPr>
          <p:cNvPr id="6" name="TextBox 5">
            <a:extLst>
              <a:ext uri="{FF2B5EF4-FFF2-40B4-BE49-F238E27FC236}">
                <a16:creationId xmlns:a16="http://schemas.microsoft.com/office/drawing/2014/main" id="{3AEB1A58-2AEF-450C-AFA1-431B9E264211}"/>
              </a:ext>
            </a:extLst>
          </p:cNvPr>
          <p:cNvSpPr txBox="1"/>
          <p:nvPr/>
        </p:nvSpPr>
        <p:spPr>
          <a:xfrm>
            <a:off x="4047001" y="3621591"/>
            <a:ext cx="1122001" cy="400110"/>
          </a:xfrm>
          <a:prstGeom prst="rect">
            <a:avLst/>
          </a:prstGeom>
          <a:noFill/>
        </p:spPr>
        <p:txBody>
          <a:bodyPr wrap="square" rtlCol="0">
            <a:spAutoFit/>
          </a:bodyPr>
          <a:lstStyle/>
          <a:p>
            <a:pPr algn="ctr"/>
            <a:r>
              <a:rPr lang="en-GB" sz="2000" b="1" dirty="0">
                <a:solidFill>
                  <a:schemeClr val="tx2">
                    <a:lumMod val="60000"/>
                    <a:lumOff val="40000"/>
                  </a:schemeClr>
                </a:solidFill>
              </a:rPr>
              <a:t>worried</a:t>
            </a:r>
          </a:p>
        </p:txBody>
      </p:sp>
      <p:sp>
        <p:nvSpPr>
          <p:cNvPr id="7" name="TextBox 6">
            <a:extLst>
              <a:ext uri="{FF2B5EF4-FFF2-40B4-BE49-F238E27FC236}">
                <a16:creationId xmlns:a16="http://schemas.microsoft.com/office/drawing/2014/main" id="{A3D602FB-875E-469F-BEB1-4352DDEAB2B4}"/>
              </a:ext>
            </a:extLst>
          </p:cNvPr>
          <p:cNvSpPr txBox="1"/>
          <p:nvPr/>
        </p:nvSpPr>
        <p:spPr>
          <a:xfrm>
            <a:off x="2752856" y="5445224"/>
            <a:ext cx="1418437" cy="400110"/>
          </a:xfrm>
          <a:prstGeom prst="rect">
            <a:avLst/>
          </a:prstGeom>
          <a:noFill/>
        </p:spPr>
        <p:txBody>
          <a:bodyPr wrap="square" rtlCol="0">
            <a:spAutoFit/>
          </a:bodyPr>
          <a:lstStyle/>
          <a:p>
            <a:pPr algn="ctr"/>
            <a:r>
              <a:rPr lang="en-GB" sz="2000" b="1" dirty="0">
                <a:solidFill>
                  <a:srgbClr val="AD8CC0"/>
                </a:solidFill>
              </a:rPr>
              <a:t>frightened</a:t>
            </a:r>
          </a:p>
        </p:txBody>
      </p:sp>
      <p:sp>
        <p:nvSpPr>
          <p:cNvPr id="8" name="TextBox 7">
            <a:extLst>
              <a:ext uri="{FF2B5EF4-FFF2-40B4-BE49-F238E27FC236}">
                <a16:creationId xmlns:a16="http://schemas.microsoft.com/office/drawing/2014/main" id="{946D821B-9A25-4C3C-B3E3-A66C83772080}"/>
              </a:ext>
            </a:extLst>
          </p:cNvPr>
          <p:cNvSpPr txBox="1"/>
          <p:nvPr/>
        </p:nvSpPr>
        <p:spPr>
          <a:xfrm>
            <a:off x="6210044" y="3821646"/>
            <a:ext cx="2184458" cy="400110"/>
          </a:xfrm>
          <a:prstGeom prst="rect">
            <a:avLst/>
          </a:prstGeom>
          <a:noFill/>
        </p:spPr>
        <p:txBody>
          <a:bodyPr wrap="square" rtlCol="0">
            <a:spAutoFit/>
          </a:bodyPr>
          <a:lstStyle/>
          <a:p>
            <a:pPr algn="ctr"/>
            <a:r>
              <a:rPr lang="en-GB" sz="2000" b="1" dirty="0">
                <a:solidFill>
                  <a:schemeClr val="accent6"/>
                </a:solidFill>
              </a:rPr>
              <a:t>overwhelmed</a:t>
            </a:r>
          </a:p>
        </p:txBody>
      </p:sp>
      <p:sp>
        <p:nvSpPr>
          <p:cNvPr id="9" name="TextBox 8">
            <a:extLst>
              <a:ext uri="{FF2B5EF4-FFF2-40B4-BE49-F238E27FC236}">
                <a16:creationId xmlns:a16="http://schemas.microsoft.com/office/drawing/2014/main" id="{4655F182-AEC0-4178-A2BB-2164FAF1928F}"/>
              </a:ext>
            </a:extLst>
          </p:cNvPr>
          <p:cNvSpPr txBox="1"/>
          <p:nvPr/>
        </p:nvSpPr>
        <p:spPr>
          <a:xfrm>
            <a:off x="1348491" y="4867113"/>
            <a:ext cx="1013868" cy="400110"/>
          </a:xfrm>
          <a:prstGeom prst="rect">
            <a:avLst/>
          </a:prstGeom>
          <a:noFill/>
        </p:spPr>
        <p:txBody>
          <a:bodyPr wrap="square" rtlCol="0">
            <a:spAutoFit/>
          </a:bodyPr>
          <a:lstStyle/>
          <a:p>
            <a:pPr algn="ctr"/>
            <a:r>
              <a:rPr lang="en-GB" sz="2000" b="1" dirty="0">
                <a:solidFill>
                  <a:srgbClr val="00B0F0"/>
                </a:solidFill>
              </a:rPr>
              <a:t>tearful</a:t>
            </a:r>
          </a:p>
        </p:txBody>
      </p:sp>
      <p:sp>
        <p:nvSpPr>
          <p:cNvPr id="10" name="TextBox 9">
            <a:extLst>
              <a:ext uri="{FF2B5EF4-FFF2-40B4-BE49-F238E27FC236}">
                <a16:creationId xmlns:a16="http://schemas.microsoft.com/office/drawing/2014/main" id="{3EC641A5-F923-4C90-B51F-38AAECB414F5}"/>
              </a:ext>
            </a:extLst>
          </p:cNvPr>
          <p:cNvSpPr txBox="1"/>
          <p:nvPr/>
        </p:nvSpPr>
        <p:spPr>
          <a:xfrm>
            <a:off x="5194474" y="5445224"/>
            <a:ext cx="1223685" cy="400110"/>
          </a:xfrm>
          <a:prstGeom prst="rect">
            <a:avLst/>
          </a:prstGeom>
          <a:noFill/>
        </p:spPr>
        <p:txBody>
          <a:bodyPr wrap="square" rtlCol="0">
            <a:spAutoFit/>
          </a:bodyPr>
          <a:lstStyle/>
          <a:p>
            <a:pPr algn="ctr"/>
            <a:r>
              <a:rPr lang="en-GB" sz="2000" b="1" dirty="0">
                <a:solidFill>
                  <a:schemeClr val="accent2"/>
                </a:solidFill>
              </a:rPr>
              <a:t>jealous</a:t>
            </a:r>
          </a:p>
        </p:txBody>
      </p:sp>
      <p:sp>
        <p:nvSpPr>
          <p:cNvPr id="11" name="TextBox 10">
            <a:extLst>
              <a:ext uri="{FF2B5EF4-FFF2-40B4-BE49-F238E27FC236}">
                <a16:creationId xmlns:a16="http://schemas.microsoft.com/office/drawing/2014/main" id="{DBFC1289-A123-4CB0-BFD2-4E7BF7BC76FB}"/>
              </a:ext>
            </a:extLst>
          </p:cNvPr>
          <p:cNvSpPr txBox="1"/>
          <p:nvPr/>
        </p:nvSpPr>
        <p:spPr>
          <a:xfrm>
            <a:off x="6690430" y="4867113"/>
            <a:ext cx="1223685" cy="400110"/>
          </a:xfrm>
          <a:prstGeom prst="rect">
            <a:avLst/>
          </a:prstGeom>
          <a:noFill/>
        </p:spPr>
        <p:txBody>
          <a:bodyPr wrap="square" rtlCol="0">
            <a:spAutoFit/>
          </a:bodyPr>
          <a:lstStyle/>
          <a:p>
            <a:pPr algn="ctr"/>
            <a:r>
              <a:rPr lang="en-GB" sz="2000" b="1" dirty="0">
                <a:solidFill>
                  <a:schemeClr val="accent3">
                    <a:lumMod val="75000"/>
                  </a:schemeClr>
                </a:solidFill>
              </a:rPr>
              <a:t>stressed</a:t>
            </a:r>
          </a:p>
        </p:txBody>
      </p:sp>
      <p:sp>
        <p:nvSpPr>
          <p:cNvPr id="12" name="TextBox 11">
            <a:extLst>
              <a:ext uri="{FF2B5EF4-FFF2-40B4-BE49-F238E27FC236}">
                <a16:creationId xmlns:a16="http://schemas.microsoft.com/office/drawing/2014/main" id="{94F474F4-E75B-4FF6-B0E3-AE9984598810}"/>
              </a:ext>
            </a:extLst>
          </p:cNvPr>
          <p:cNvSpPr txBox="1"/>
          <p:nvPr/>
        </p:nvSpPr>
        <p:spPr>
          <a:xfrm>
            <a:off x="1019898" y="3821646"/>
            <a:ext cx="1671055" cy="400110"/>
          </a:xfrm>
          <a:prstGeom prst="rect">
            <a:avLst/>
          </a:prstGeom>
          <a:noFill/>
        </p:spPr>
        <p:txBody>
          <a:bodyPr wrap="square" rtlCol="0">
            <a:spAutoFit/>
          </a:bodyPr>
          <a:lstStyle/>
          <a:p>
            <a:pPr algn="ctr"/>
            <a:r>
              <a:rPr lang="en-GB" sz="2000" b="1" dirty="0">
                <a:solidFill>
                  <a:srgbClr val="92D050"/>
                </a:solidFill>
              </a:rPr>
              <a:t>embarrassed</a:t>
            </a:r>
          </a:p>
        </p:txBody>
      </p:sp>
      <p:sp>
        <p:nvSpPr>
          <p:cNvPr id="14" name="Rectangle 13">
            <a:extLst>
              <a:ext uri="{FF2B5EF4-FFF2-40B4-BE49-F238E27FC236}">
                <a16:creationId xmlns:a16="http://schemas.microsoft.com/office/drawing/2014/main" id="{4FF41529-74BD-41A4-A35D-A7ADE728983D}"/>
              </a:ext>
            </a:extLst>
          </p:cNvPr>
          <p:cNvSpPr/>
          <p:nvPr/>
        </p:nvSpPr>
        <p:spPr>
          <a:xfrm>
            <a:off x="907914" y="1635571"/>
            <a:ext cx="7408502" cy="369332"/>
          </a:xfrm>
          <a:prstGeom prst="rect">
            <a:avLst/>
          </a:prstGeom>
        </p:spPr>
        <p:txBody>
          <a:bodyPr wrap="square">
            <a:spAutoFit/>
          </a:bodyPr>
          <a:lstStyle/>
          <a:p>
            <a:pPr algn="ctr"/>
            <a:r>
              <a:rPr lang="en-GB" dirty="0"/>
              <a:t>The different thoughts we have can trigger a range of emotions. </a:t>
            </a:r>
          </a:p>
        </p:txBody>
      </p:sp>
      <p:pic>
        <p:nvPicPr>
          <p:cNvPr id="15" name="Whole Class">
            <a:extLst>
              <a:ext uri="{FF2B5EF4-FFF2-40B4-BE49-F238E27FC236}">
                <a16:creationId xmlns:a16="http://schemas.microsoft.com/office/drawing/2014/main" id="{F498BDD3-D9DB-4A09-8155-BEBE663D13C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par>
                          <p:cTn id="41" fill="hold">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500"/>
                                        <p:tgtEl>
                                          <p:spTgt spid="11"/>
                                        </p:tgtEl>
                                      </p:cBhvr>
                                    </p:animEffect>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3" grpId="0"/>
      <p:bldP spid="4" grpId="0"/>
      <p:bldP spid="5" grpId="0"/>
      <p:bldP spid="6" grpId="0"/>
      <p:bldP spid="7" grpId="0"/>
      <p:bldP spid="8" grpId="0"/>
      <p:bldP spid="9" grpId="0"/>
      <p:bldP spid="10" grpId="0"/>
      <p:bldP spid="11" grpId="0"/>
      <p:bldP spid="12"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C6DF2F-F413-4E06-96EC-18667C27DA7A}"/>
              </a:ext>
            </a:extLst>
          </p:cNvPr>
          <p:cNvSpPr/>
          <p:nvPr/>
        </p:nvSpPr>
        <p:spPr>
          <a:xfrm>
            <a:off x="422150" y="5292983"/>
            <a:ext cx="8291265" cy="584289"/>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feelings will the person thinking this thought experience?</a:t>
            </a:r>
          </a:p>
        </p:txBody>
      </p:sp>
      <p:sp>
        <p:nvSpPr>
          <p:cNvPr id="8" name="Rectangle 7">
            <a:extLst>
              <a:ext uri="{FF2B5EF4-FFF2-40B4-BE49-F238E27FC236}">
                <a16:creationId xmlns:a16="http://schemas.microsoft.com/office/drawing/2014/main" id="{C225DC9B-5D07-4015-9B81-6AF237E073FD}"/>
              </a:ext>
            </a:extLst>
          </p:cNvPr>
          <p:cNvSpPr/>
          <p:nvPr/>
        </p:nvSpPr>
        <p:spPr>
          <a:xfrm>
            <a:off x="2339752" y="3029108"/>
            <a:ext cx="5544617" cy="99430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0169C7B-54E0-480E-929B-2D136401A828}"/>
              </a:ext>
            </a:extLst>
          </p:cNvPr>
          <p:cNvSpPr/>
          <p:nvPr/>
        </p:nvSpPr>
        <p:spPr>
          <a:xfrm>
            <a:off x="755576" y="1486525"/>
            <a:ext cx="7560840" cy="646331"/>
          </a:xfrm>
          <a:prstGeom prst="rect">
            <a:avLst/>
          </a:prstGeom>
        </p:spPr>
        <p:txBody>
          <a:bodyPr wrap="square">
            <a:spAutoFit/>
          </a:bodyPr>
          <a:lstStyle/>
          <a:p>
            <a:pPr algn="ctr"/>
            <a:r>
              <a:rPr lang="en-GB" dirty="0"/>
              <a:t>Let’s look at an example of a negative thought that someone might have and how that thought might make them feel.</a:t>
            </a:r>
          </a:p>
        </p:txBody>
      </p:sp>
      <p:sp>
        <p:nvSpPr>
          <p:cNvPr id="4" name="Rectangle 3">
            <a:extLst>
              <a:ext uri="{FF2B5EF4-FFF2-40B4-BE49-F238E27FC236}">
                <a16:creationId xmlns:a16="http://schemas.microsoft.com/office/drawing/2014/main" id="{1726A7DE-F41F-41E9-B415-04A545F024F4}"/>
              </a:ext>
            </a:extLst>
          </p:cNvPr>
          <p:cNvSpPr/>
          <p:nvPr/>
        </p:nvSpPr>
        <p:spPr>
          <a:xfrm>
            <a:off x="3563889" y="3203096"/>
            <a:ext cx="3960440" cy="646331"/>
          </a:xfrm>
          <a:prstGeom prst="rect">
            <a:avLst/>
          </a:prstGeom>
        </p:spPr>
        <p:txBody>
          <a:bodyPr wrap="square">
            <a:spAutoFit/>
          </a:bodyPr>
          <a:lstStyle/>
          <a:p>
            <a:r>
              <a:rPr lang="en-GB" dirty="0"/>
              <a:t>Oh no, it’s our class assembly today. I hate speaking in front of people</a:t>
            </a:r>
            <a:r>
              <a:rPr lang="en-GB" sz="1400" dirty="0"/>
              <a:t>.</a:t>
            </a:r>
          </a:p>
        </p:txBody>
      </p:sp>
      <p:pic>
        <p:nvPicPr>
          <p:cNvPr id="7" name="Picture 6">
            <a:extLst>
              <a:ext uri="{FF2B5EF4-FFF2-40B4-BE49-F238E27FC236}">
                <a16:creationId xmlns:a16="http://schemas.microsoft.com/office/drawing/2014/main" id="{92CF10C4-1FBF-4502-B0D0-C7C397122BC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115616" y="2132856"/>
            <a:ext cx="2340261" cy="2728692"/>
          </a:xfrm>
          <a:prstGeom prst="rect">
            <a:avLst/>
          </a:prstGeom>
        </p:spPr>
      </p:pic>
      <p:pic>
        <p:nvPicPr>
          <p:cNvPr id="10" name="Whole Class">
            <a:extLst>
              <a:ext uri="{FF2B5EF4-FFF2-40B4-BE49-F238E27FC236}">
                <a16:creationId xmlns:a16="http://schemas.microsoft.com/office/drawing/2014/main" id="{D5352152-8727-42BF-A29E-41C08051F18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3" name="Title 1">
            <a:extLst>
              <a:ext uri="{FF2B5EF4-FFF2-40B4-BE49-F238E27FC236}">
                <a16:creationId xmlns:a16="http://schemas.microsoft.com/office/drawing/2014/main" id="{77472F94-1829-4CAB-AD5E-91B27AA34C05}"/>
              </a:ext>
            </a:extLst>
          </p:cNvPr>
          <p:cNvSpPr>
            <a:spLocks noGrp="1"/>
          </p:cNvSpPr>
          <p:nvPr>
            <p:ph type="title"/>
          </p:nvPr>
        </p:nvSpPr>
        <p:spPr>
          <a:xfrm>
            <a:off x="457199" y="478895"/>
            <a:ext cx="7560840" cy="1149906"/>
          </a:xfrm>
        </p:spPr>
        <p:txBody>
          <a:bodyPr/>
          <a:lstStyle/>
          <a:p>
            <a:pPr algn="ctr"/>
            <a:r>
              <a:rPr lang="en-GB" sz="3200" dirty="0"/>
              <a:t>Thoughts, Feelings and Behaviours</a:t>
            </a:r>
          </a:p>
        </p:txBody>
      </p:sp>
    </p:spTree>
    <p:extLst>
      <p:ext uri="{BB962C8B-B14F-4D97-AF65-F5344CB8AC3E}">
        <p14:creationId xmlns:p14="http://schemas.microsoft.com/office/powerpoint/2010/main" val="3992684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8B131F8-5688-47C3-A217-1B691A3A7678}"/>
              </a:ext>
            </a:extLst>
          </p:cNvPr>
          <p:cNvSpPr/>
          <p:nvPr/>
        </p:nvSpPr>
        <p:spPr>
          <a:xfrm>
            <a:off x="2267744" y="4121065"/>
            <a:ext cx="6178000" cy="5102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B968318-CEFB-464B-96AF-4BF2B32155F9}"/>
              </a:ext>
            </a:extLst>
          </p:cNvPr>
          <p:cNvSpPr/>
          <p:nvPr/>
        </p:nvSpPr>
        <p:spPr>
          <a:xfrm>
            <a:off x="2267744" y="4718964"/>
            <a:ext cx="6178000" cy="5102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E56C7117-BC30-42C4-B7EA-5988CCBADC50}"/>
              </a:ext>
            </a:extLst>
          </p:cNvPr>
          <p:cNvSpPr/>
          <p:nvPr/>
        </p:nvSpPr>
        <p:spPr>
          <a:xfrm>
            <a:off x="2267744" y="3527081"/>
            <a:ext cx="6178000" cy="5102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0D33A544-B4F8-47E6-B923-C17EEB3AABD2}"/>
              </a:ext>
            </a:extLst>
          </p:cNvPr>
          <p:cNvSpPr/>
          <p:nvPr/>
        </p:nvSpPr>
        <p:spPr>
          <a:xfrm>
            <a:off x="755576" y="1412776"/>
            <a:ext cx="7632774" cy="646331"/>
          </a:xfrm>
          <a:prstGeom prst="rect">
            <a:avLst/>
          </a:prstGeom>
        </p:spPr>
        <p:txBody>
          <a:bodyPr wrap="square">
            <a:spAutoFit/>
          </a:bodyPr>
          <a:lstStyle/>
          <a:p>
            <a:pPr algn="ctr"/>
            <a:r>
              <a:rPr lang="en-GB" dirty="0"/>
              <a:t>The thoughts we have can make us feel a certain way. </a:t>
            </a:r>
          </a:p>
          <a:p>
            <a:pPr algn="ctr"/>
            <a:r>
              <a:rPr lang="en-GB" dirty="0"/>
              <a:t>And the way we feel can affect our actions (what we decide to do).</a:t>
            </a:r>
          </a:p>
        </p:txBody>
      </p:sp>
      <p:sp>
        <p:nvSpPr>
          <p:cNvPr id="4" name="Rectangle 3">
            <a:extLst>
              <a:ext uri="{FF2B5EF4-FFF2-40B4-BE49-F238E27FC236}">
                <a16:creationId xmlns:a16="http://schemas.microsoft.com/office/drawing/2014/main" id="{151A8576-10FB-4BE2-A587-383C262A9654}"/>
              </a:ext>
            </a:extLst>
          </p:cNvPr>
          <p:cNvSpPr/>
          <p:nvPr/>
        </p:nvSpPr>
        <p:spPr>
          <a:xfrm>
            <a:off x="755576" y="2202845"/>
            <a:ext cx="7632774" cy="646331"/>
          </a:xfrm>
          <a:prstGeom prst="rect">
            <a:avLst/>
          </a:prstGeom>
        </p:spPr>
        <p:txBody>
          <a:bodyPr wrap="square">
            <a:spAutoFit/>
          </a:bodyPr>
          <a:lstStyle/>
          <a:p>
            <a:pPr algn="ctr"/>
            <a:r>
              <a:rPr lang="en-GB" dirty="0"/>
              <a:t>The child who is not looking forward to speaking in the class assembly is probably feeling nervous, worried, anxious and perhaps even frightened.</a:t>
            </a:r>
          </a:p>
        </p:txBody>
      </p:sp>
      <p:sp>
        <p:nvSpPr>
          <p:cNvPr id="5" name="Rectangle 4">
            <a:extLst>
              <a:ext uri="{FF2B5EF4-FFF2-40B4-BE49-F238E27FC236}">
                <a16:creationId xmlns:a16="http://schemas.microsoft.com/office/drawing/2014/main" id="{BE62BE43-AD00-4A50-8825-36196E6B31BC}"/>
              </a:ext>
            </a:extLst>
          </p:cNvPr>
          <p:cNvSpPr/>
          <p:nvPr/>
        </p:nvSpPr>
        <p:spPr>
          <a:xfrm>
            <a:off x="3131840" y="3597533"/>
            <a:ext cx="5313904" cy="369332"/>
          </a:xfrm>
          <a:prstGeom prst="rect">
            <a:avLst/>
          </a:prstGeom>
        </p:spPr>
        <p:txBody>
          <a:bodyPr wrap="square">
            <a:spAutoFit/>
          </a:bodyPr>
          <a:lstStyle/>
          <a:p>
            <a:pPr algn="ctr"/>
            <a:r>
              <a:rPr lang="en-GB" dirty="0"/>
              <a:t>How might these feelings affect their actions? </a:t>
            </a:r>
          </a:p>
        </p:txBody>
      </p:sp>
      <p:pic>
        <p:nvPicPr>
          <p:cNvPr id="8" name="Picture 7">
            <a:extLst>
              <a:ext uri="{FF2B5EF4-FFF2-40B4-BE49-F238E27FC236}">
                <a16:creationId xmlns:a16="http://schemas.microsoft.com/office/drawing/2014/main" id="{57C300B9-2006-4A80-8202-271C3A2304B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576" y="2992988"/>
            <a:ext cx="2693849" cy="3140968"/>
          </a:xfrm>
          <a:prstGeom prst="rect">
            <a:avLst/>
          </a:prstGeom>
        </p:spPr>
      </p:pic>
      <p:sp>
        <p:nvSpPr>
          <p:cNvPr id="9" name="Rectangle 8">
            <a:extLst>
              <a:ext uri="{FF2B5EF4-FFF2-40B4-BE49-F238E27FC236}">
                <a16:creationId xmlns:a16="http://schemas.microsoft.com/office/drawing/2014/main" id="{07136993-8E1B-4AA6-A898-F909A6975880}"/>
              </a:ext>
            </a:extLst>
          </p:cNvPr>
          <p:cNvSpPr/>
          <p:nvPr/>
        </p:nvSpPr>
        <p:spPr>
          <a:xfrm>
            <a:off x="3131840" y="4191517"/>
            <a:ext cx="5313904" cy="369332"/>
          </a:xfrm>
          <a:prstGeom prst="rect">
            <a:avLst/>
          </a:prstGeom>
        </p:spPr>
        <p:txBody>
          <a:bodyPr wrap="square">
            <a:spAutoFit/>
          </a:bodyPr>
          <a:lstStyle/>
          <a:p>
            <a:pPr algn="ctr"/>
            <a:r>
              <a:rPr lang="en-GB" dirty="0"/>
              <a:t>What might they do?</a:t>
            </a:r>
          </a:p>
        </p:txBody>
      </p:sp>
      <p:sp>
        <p:nvSpPr>
          <p:cNvPr id="10" name="Rectangle 9">
            <a:extLst>
              <a:ext uri="{FF2B5EF4-FFF2-40B4-BE49-F238E27FC236}">
                <a16:creationId xmlns:a16="http://schemas.microsoft.com/office/drawing/2014/main" id="{86B41FD3-0AB1-4134-8141-B15C15C12974}"/>
              </a:ext>
            </a:extLst>
          </p:cNvPr>
          <p:cNvSpPr/>
          <p:nvPr/>
        </p:nvSpPr>
        <p:spPr>
          <a:xfrm>
            <a:off x="3131840" y="4789416"/>
            <a:ext cx="5313903" cy="369332"/>
          </a:xfrm>
          <a:prstGeom prst="rect">
            <a:avLst/>
          </a:prstGeom>
        </p:spPr>
        <p:txBody>
          <a:bodyPr wrap="square">
            <a:spAutoFit/>
          </a:bodyPr>
          <a:lstStyle/>
          <a:p>
            <a:pPr algn="ctr"/>
            <a:r>
              <a:rPr lang="en-GB" dirty="0"/>
              <a:t>Why might they behave in this way?</a:t>
            </a:r>
          </a:p>
        </p:txBody>
      </p:sp>
      <p:pic>
        <p:nvPicPr>
          <p:cNvPr id="14" name="Whole Class">
            <a:extLst>
              <a:ext uri="{FF2B5EF4-FFF2-40B4-BE49-F238E27FC236}">
                <a16:creationId xmlns:a16="http://schemas.microsoft.com/office/drawing/2014/main" id="{F26EB3BD-3D2F-405F-9200-A71F21BBB6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5" name="Title 1">
            <a:extLst>
              <a:ext uri="{FF2B5EF4-FFF2-40B4-BE49-F238E27FC236}">
                <a16:creationId xmlns:a16="http://schemas.microsoft.com/office/drawing/2014/main" id="{BC5773A3-BDFC-4F75-9F05-FFF4AAE78F8B}"/>
              </a:ext>
            </a:extLst>
          </p:cNvPr>
          <p:cNvSpPr>
            <a:spLocks noGrp="1"/>
          </p:cNvSpPr>
          <p:nvPr>
            <p:ph type="title"/>
          </p:nvPr>
        </p:nvSpPr>
        <p:spPr>
          <a:xfrm>
            <a:off x="457199" y="478895"/>
            <a:ext cx="7560840" cy="1149906"/>
          </a:xfrm>
        </p:spPr>
        <p:txBody>
          <a:bodyPr/>
          <a:lstStyle/>
          <a:p>
            <a:pPr algn="ctr"/>
            <a:r>
              <a:rPr lang="en-GB" sz="3200" dirty="0"/>
              <a:t>Thoughts, Feelings and Behaviours</a:t>
            </a:r>
          </a:p>
        </p:txBody>
      </p:sp>
    </p:spTree>
    <p:extLst>
      <p:ext uri="{BB962C8B-B14F-4D97-AF65-F5344CB8AC3E}">
        <p14:creationId xmlns:p14="http://schemas.microsoft.com/office/powerpoint/2010/main" val="3146288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500"/>
                                        <p:tgtEl>
                                          <p:spTgt spid="12"/>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ipe(left)">
                                      <p:cBhvr>
                                        <p:cTn id="39" dur="500"/>
                                        <p:tgtEl>
                                          <p:spTgt spid="13"/>
                                        </p:tgtEl>
                                      </p:cBhvr>
                                    </p:animEffect>
                                  </p:childTnLst>
                                </p:cTn>
                              </p:par>
                            </p:childTnLst>
                          </p:cTn>
                        </p:par>
                        <p:par>
                          <p:cTn id="40" fill="hold">
                            <p:stCondLst>
                              <p:cond delay="5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1" grpId="0" animBg="1"/>
      <p:bldP spid="3" grpId="0"/>
      <p:bldP spid="4" grpId="0"/>
      <p:bldP spid="5" grpId="0"/>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4B9A18F-BD52-43D1-886D-03908655146D}"/>
              </a:ext>
            </a:extLst>
          </p:cNvPr>
          <p:cNvSpPr/>
          <p:nvPr/>
        </p:nvSpPr>
        <p:spPr>
          <a:xfrm>
            <a:off x="1478235" y="1445504"/>
            <a:ext cx="6178000" cy="51023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D107D6AC-0673-457E-B8CB-8D5FC0836A1F}"/>
              </a:ext>
            </a:extLst>
          </p:cNvPr>
          <p:cNvSpPr/>
          <p:nvPr/>
        </p:nvSpPr>
        <p:spPr>
          <a:xfrm>
            <a:off x="822818" y="2095688"/>
            <a:ext cx="7637613" cy="1477328"/>
          </a:xfrm>
          <a:prstGeom prst="rect">
            <a:avLst/>
          </a:prstGeom>
        </p:spPr>
        <p:txBody>
          <a:bodyPr wrap="square">
            <a:spAutoFit/>
          </a:bodyPr>
          <a:lstStyle/>
          <a:p>
            <a:r>
              <a:rPr lang="en-GB" dirty="0"/>
              <a:t>There are lots of things that might happen when someone is feeling nervous or anxious.</a:t>
            </a:r>
          </a:p>
          <a:p>
            <a:endParaRPr lang="en-GB" dirty="0"/>
          </a:p>
          <a:p>
            <a:r>
              <a:rPr lang="en-GB" dirty="0"/>
              <a:t>Something that often happens is that the person </a:t>
            </a:r>
            <a:r>
              <a:rPr lang="en-GB" dirty="0">
                <a:solidFill>
                  <a:srgbClr val="00B050"/>
                </a:solidFill>
              </a:rPr>
              <a:t>avoids</a:t>
            </a:r>
            <a:r>
              <a:rPr lang="en-GB" dirty="0"/>
              <a:t> doing the things that make them feel that way.</a:t>
            </a:r>
          </a:p>
        </p:txBody>
      </p:sp>
      <p:pic>
        <p:nvPicPr>
          <p:cNvPr id="7" name="Picture 6">
            <a:extLst>
              <a:ext uri="{FF2B5EF4-FFF2-40B4-BE49-F238E27FC236}">
                <a16:creationId xmlns:a16="http://schemas.microsoft.com/office/drawing/2014/main" id="{B5D24E71-E110-4CDB-8C03-49C84C5ECF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660232" y="3356992"/>
            <a:ext cx="1901371" cy="2924944"/>
          </a:xfrm>
          <a:prstGeom prst="rect">
            <a:avLst/>
          </a:prstGeom>
        </p:spPr>
      </p:pic>
      <p:sp>
        <p:nvSpPr>
          <p:cNvPr id="8" name="Rectangle 7">
            <a:extLst>
              <a:ext uri="{FF2B5EF4-FFF2-40B4-BE49-F238E27FC236}">
                <a16:creationId xmlns:a16="http://schemas.microsoft.com/office/drawing/2014/main" id="{D83C068A-3DE7-4884-AF3A-2365F03D2FD9}"/>
              </a:ext>
            </a:extLst>
          </p:cNvPr>
          <p:cNvSpPr/>
          <p:nvPr/>
        </p:nvSpPr>
        <p:spPr>
          <a:xfrm>
            <a:off x="827584" y="3712964"/>
            <a:ext cx="5832648" cy="2308324"/>
          </a:xfrm>
          <a:prstGeom prst="rect">
            <a:avLst/>
          </a:prstGeom>
        </p:spPr>
        <p:txBody>
          <a:bodyPr wrap="square">
            <a:spAutoFit/>
          </a:bodyPr>
          <a:lstStyle/>
          <a:p>
            <a:r>
              <a:rPr lang="en-GB" dirty="0"/>
              <a:t>The child in our example might decide they simply cannot speak in the class assembly so they don’t participate.</a:t>
            </a:r>
          </a:p>
          <a:p>
            <a:endParaRPr lang="en-GB" dirty="0"/>
          </a:p>
          <a:p>
            <a:r>
              <a:rPr lang="en-GB" dirty="0"/>
              <a:t>This is called </a:t>
            </a:r>
            <a:r>
              <a:rPr lang="en-GB" dirty="0">
                <a:solidFill>
                  <a:srgbClr val="00B050"/>
                </a:solidFill>
              </a:rPr>
              <a:t>avoidance</a:t>
            </a:r>
            <a:r>
              <a:rPr lang="en-GB" dirty="0"/>
              <a:t> and it doesn’t help in the long run. If we keep avoiding things that make us feel bad, then we never get better at doing them and we don’t allow ourselves the chance to build confidence.</a:t>
            </a:r>
          </a:p>
        </p:txBody>
      </p:sp>
      <p:sp>
        <p:nvSpPr>
          <p:cNvPr id="9" name="Rectangle 8">
            <a:extLst>
              <a:ext uri="{FF2B5EF4-FFF2-40B4-BE49-F238E27FC236}">
                <a16:creationId xmlns:a16="http://schemas.microsoft.com/office/drawing/2014/main" id="{A4B7245A-43F8-4A5D-A0D2-D1A4E1C9966D}"/>
              </a:ext>
            </a:extLst>
          </p:cNvPr>
          <p:cNvSpPr/>
          <p:nvPr/>
        </p:nvSpPr>
        <p:spPr>
          <a:xfrm>
            <a:off x="822819" y="1515956"/>
            <a:ext cx="7488832" cy="369332"/>
          </a:xfrm>
          <a:prstGeom prst="rect">
            <a:avLst/>
          </a:prstGeom>
        </p:spPr>
        <p:txBody>
          <a:bodyPr wrap="square">
            <a:spAutoFit/>
          </a:bodyPr>
          <a:lstStyle/>
          <a:p>
            <a:pPr algn="ctr"/>
            <a:r>
              <a:rPr lang="en-GB" dirty="0"/>
              <a:t>The way we feel can influence our behaviour.</a:t>
            </a:r>
          </a:p>
        </p:txBody>
      </p:sp>
      <p:pic>
        <p:nvPicPr>
          <p:cNvPr id="11" name="Whole Class">
            <a:extLst>
              <a:ext uri="{FF2B5EF4-FFF2-40B4-BE49-F238E27FC236}">
                <a16:creationId xmlns:a16="http://schemas.microsoft.com/office/drawing/2014/main" id="{E499A796-F7BD-443D-8A96-9BCF46F130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sp>
        <p:nvSpPr>
          <p:cNvPr id="12" name="Title 1">
            <a:extLst>
              <a:ext uri="{FF2B5EF4-FFF2-40B4-BE49-F238E27FC236}">
                <a16:creationId xmlns:a16="http://schemas.microsoft.com/office/drawing/2014/main" id="{B728B830-8F2C-4743-9281-EC33EAC196C5}"/>
              </a:ext>
            </a:extLst>
          </p:cNvPr>
          <p:cNvSpPr>
            <a:spLocks noGrp="1"/>
          </p:cNvSpPr>
          <p:nvPr>
            <p:ph type="title"/>
          </p:nvPr>
        </p:nvSpPr>
        <p:spPr>
          <a:xfrm>
            <a:off x="457199" y="478895"/>
            <a:ext cx="7560840" cy="1149906"/>
          </a:xfrm>
        </p:spPr>
        <p:txBody>
          <a:bodyPr/>
          <a:lstStyle/>
          <a:p>
            <a:pPr algn="ctr"/>
            <a:r>
              <a:rPr lang="en-GB" sz="3200" dirty="0"/>
              <a:t>Thoughts, Feelings and Behaviours</a:t>
            </a:r>
          </a:p>
        </p:txBody>
      </p:sp>
    </p:spTree>
    <p:extLst>
      <p:ext uri="{BB962C8B-B14F-4D97-AF65-F5344CB8AC3E}">
        <p14:creationId xmlns:p14="http://schemas.microsoft.com/office/powerpoint/2010/main" val="2006660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500"/>
                                        <p:tgtEl>
                                          <p:spTgt spid="3">
                                            <p:txEl>
                                              <p:pRg st="2" end="2"/>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
                                            <p:txEl>
                                              <p:pRg st="0" end="0"/>
                                            </p:txEl>
                                          </p:spTgt>
                                        </p:tgtEl>
                                        <p:attrNameLst>
                                          <p:attrName>style.visibility</p:attrName>
                                        </p:attrNameLst>
                                      </p:cBhvr>
                                      <p:to>
                                        <p:strVal val="visible"/>
                                      </p:to>
                                    </p:set>
                                    <p:animEffect transition="in" filter="fade">
                                      <p:cBhvr>
                                        <p:cTn id="29" dur="500"/>
                                        <p:tgtEl>
                                          <p:spTgt spid="8">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8">
                                            <p:txEl>
                                              <p:pRg st="2" end="2"/>
                                            </p:txEl>
                                          </p:spTgt>
                                        </p:tgtEl>
                                        <p:attrNameLst>
                                          <p:attrName>style.visibility</p:attrName>
                                        </p:attrNameLst>
                                      </p:cBhvr>
                                      <p:to>
                                        <p:strVal val="visible"/>
                                      </p:to>
                                    </p:set>
                                    <p:animEffect transition="in" filter="fade">
                                      <p:cBhvr>
                                        <p:cTn id="34"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 grpId="0" uiExpand="1" build="p"/>
      <p:bldP spid="8" grpId="0" build="p"/>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7A9D3-BAEE-4093-B2BA-588F0E314679}"/>
              </a:ext>
            </a:extLst>
          </p:cNvPr>
          <p:cNvSpPr>
            <a:spLocks noGrp="1"/>
          </p:cNvSpPr>
          <p:nvPr>
            <p:ph type="title"/>
          </p:nvPr>
        </p:nvSpPr>
        <p:spPr/>
        <p:txBody>
          <a:bodyPr/>
          <a:lstStyle/>
          <a:p>
            <a:r>
              <a:rPr lang="en-GB" dirty="0"/>
              <a:t>The Cognitive Triangle</a:t>
            </a:r>
          </a:p>
        </p:txBody>
      </p:sp>
      <p:sp>
        <p:nvSpPr>
          <p:cNvPr id="3" name="Rectangle 2">
            <a:extLst>
              <a:ext uri="{FF2B5EF4-FFF2-40B4-BE49-F238E27FC236}">
                <a16:creationId xmlns:a16="http://schemas.microsoft.com/office/drawing/2014/main" id="{853D3140-11B7-4CE5-A58B-4279323FA126}"/>
              </a:ext>
            </a:extLst>
          </p:cNvPr>
          <p:cNvSpPr/>
          <p:nvPr/>
        </p:nvSpPr>
        <p:spPr>
          <a:xfrm>
            <a:off x="899592" y="1997839"/>
            <a:ext cx="3816424" cy="2862322"/>
          </a:xfrm>
          <a:prstGeom prst="rect">
            <a:avLst/>
          </a:prstGeom>
        </p:spPr>
        <p:txBody>
          <a:bodyPr wrap="square">
            <a:spAutoFit/>
          </a:bodyPr>
          <a:lstStyle/>
          <a:p>
            <a:r>
              <a:rPr lang="en-GB" dirty="0"/>
              <a:t>What does </a:t>
            </a:r>
            <a:r>
              <a:rPr lang="en-GB" dirty="0">
                <a:solidFill>
                  <a:srgbClr val="00B050"/>
                </a:solidFill>
              </a:rPr>
              <a:t>cognitive</a:t>
            </a:r>
            <a:r>
              <a:rPr lang="en-GB" dirty="0"/>
              <a:t> mean?</a:t>
            </a:r>
          </a:p>
          <a:p>
            <a:endParaRPr lang="en-GB" dirty="0"/>
          </a:p>
          <a:p>
            <a:r>
              <a:rPr lang="en-GB" dirty="0"/>
              <a:t>The word </a:t>
            </a:r>
            <a:r>
              <a:rPr lang="en-GB" dirty="0">
                <a:solidFill>
                  <a:srgbClr val="00B050"/>
                </a:solidFill>
              </a:rPr>
              <a:t>cognitive</a:t>
            </a:r>
            <a:r>
              <a:rPr lang="en-GB" dirty="0"/>
              <a:t> relates to the process of thinking and other mental processes (things we do with our minds). </a:t>
            </a:r>
          </a:p>
          <a:p>
            <a:endParaRPr lang="en-GB" dirty="0"/>
          </a:p>
          <a:p>
            <a:r>
              <a:rPr lang="en-GB" dirty="0"/>
              <a:t>Our </a:t>
            </a:r>
            <a:r>
              <a:rPr lang="en-GB" dirty="0">
                <a:solidFill>
                  <a:srgbClr val="00B050"/>
                </a:solidFill>
              </a:rPr>
              <a:t>cognitive</a:t>
            </a:r>
            <a:r>
              <a:rPr lang="en-GB" dirty="0"/>
              <a:t> functioning includes memory, judgement, reasoning and emotional responses.</a:t>
            </a:r>
          </a:p>
        </p:txBody>
      </p:sp>
      <p:pic>
        <p:nvPicPr>
          <p:cNvPr id="5" name="Picture 4">
            <a:extLst>
              <a:ext uri="{FF2B5EF4-FFF2-40B4-BE49-F238E27FC236}">
                <a16:creationId xmlns:a16="http://schemas.microsoft.com/office/drawing/2014/main" id="{6B9DAD19-5ACF-44F0-886D-F8405A9339D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4932040" y="1700808"/>
            <a:ext cx="3392508" cy="4130354"/>
          </a:xfrm>
          <a:prstGeom prst="rect">
            <a:avLst/>
          </a:prstGeom>
        </p:spPr>
      </p:pic>
      <p:pic>
        <p:nvPicPr>
          <p:cNvPr id="6" name="Talking Partners">
            <a:extLst>
              <a:ext uri="{FF2B5EF4-FFF2-40B4-BE49-F238E27FC236}">
                <a16:creationId xmlns:a16="http://schemas.microsoft.com/office/drawing/2014/main" id="{CFFD3126-FC6B-48D4-9340-EF0AEDBCF7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44536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5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6ED07-EA75-4FE0-9C10-D9AE6F67D68D}"/>
              </a:ext>
            </a:extLst>
          </p:cNvPr>
          <p:cNvSpPr>
            <a:spLocks noGrp="1"/>
          </p:cNvSpPr>
          <p:nvPr>
            <p:ph type="title"/>
          </p:nvPr>
        </p:nvSpPr>
        <p:spPr/>
        <p:txBody>
          <a:bodyPr/>
          <a:lstStyle/>
          <a:p>
            <a:r>
              <a:rPr lang="en-GB" dirty="0"/>
              <a:t>The Cognitive Triangle</a:t>
            </a:r>
          </a:p>
        </p:txBody>
      </p:sp>
      <p:sp>
        <p:nvSpPr>
          <p:cNvPr id="3" name="Rectangle 2">
            <a:extLst>
              <a:ext uri="{FF2B5EF4-FFF2-40B4-BE49-F238E27FC236}">
                <a16:creationId xmlns:a16="http://schemas.microsoft.com/office/drawing/2014/main" id="{B363F183-12F2-44E3-B442-97F05674C7EF}"/>
              </a:ext>
            </a:extLst>
          </p:cNvPr>
          <p:cNvSpPr/>
          <p:nvPr/>
        </p:nvSpPr>
        <p:spPr>
          <a:xfrm>
            <a:off x="750811" y="1473201"/>
            <a:ext cx="7632848" cy="646331"/>
          </a:xfrm>
          <a:prstGeom prst="rect">
            <a:avLst/>
          </a:prstGeom>
        </p:spPr>
        <p:txBody>
          <a:bodyPr wrap="square">
            <a:spAutoFit/>
          </a:bodyPr>
          <a:lstStyle/>
          <a:p>
            <a:pPr algn="ctr"/>
            <a:r>
              <a:rPr lang="en-GB" dirty="0"/>
              <a:t>Our thoughts, feelings and behaviours are all closely linked and each one affects the other two. It can be shown in a diagram using a triangle.</a:t>
            </a:r>
          </a:p>
        </p:txBody>
      </p:sp>
      <p:sp>
        <p:nvSpPr>
          <p:cNvPr id="4" name="TextBox 3">
            <a:extLst>
              <a:ext uri="{FF2B5EF4-FFF2-40B4-BE49-F238E27FC236}">
                <a16:creationId xmlns:a16="http://schemas.microsoft.com/office/drawing/2014/main" id="{93F79431-2ED2-4DC5-BB11-EC3297549B09}"/>
              </a:ext>
            </a:extLst>
          </p:cNvPr>
          <p:cNvSpPr txBox="1"/>
          <p:nvPr/>
        </p:nvSpPr>
        <p:spPr>
          <a:xfrm>
            <a:off x="3723096" y="2228491"/>
            <a:ext cx="1485901" cy="461665"/>
          </a:xfrm>
          <a:prstGeom prst="rect">
            <a:avLst/>
          </a:prstGeom>
          <a:noFill/>
        </p:spPr>
        <p:txBody>
          <a:bodyPr wrap="square" rtlCol="0">
            <a:spAutoFit/>
          </a:bodyPr>
          <a:lstStyle/>
          <a:p>
            <a:r>
              <a:rPr lang="en-GB" sz="2400" b="1" dirty="0"/>
              <a:t>Thoughts</a:t>
            </a:r>
          </a:p>
        </p:txBody>
      </p:sp>
      <p:sp>
        <p:nvSpPr>
          <p:cNvPr id="5" name="TextBox 4">
            <a:extLst>
              <a:ext uri="{FF2B5EF4-FFF2-40B4-BE49-F238E27FC236}">
                <a16:creationId xmlns:a16="http://schemas.microsoft.com/office/drawing/2014/main" id="{C675E584-B002-4032-B959-70ED20E3298B}"/>
              </a:ext>
            </a:extLst>
          </p:cNvPr>
          <p:cNvSpPr txBox="1"/>
          <p:nvPr/>
        </p:nvSpPr>
        <p:spPr>
          <a:xfrm>
            <a:off x="6499433" y="5581291"/>
            <a:ext cx="1773683" cy="461665"/>
          </a:xfrm>
          <a:prstGeom prst="rect">
            <a:avLst/>
          </a:prstGeom>
          <a:noFill/>
        </p:spPr>
        <p:txBody>
          <a:bodyPr wrap="square" rtlCol="0">
            <a:spAutoFit/>
          </a:bodyPr>
          <a:lstStyle/>
          <a:p>
            <a:r>
              <a:rPr lang="en-GB" sz="2400" b="1" dirty="0"/>
              <a:t>Behaviours</a:t>
            </a:r>
          </a:p>
        </p:txBody>
      </p:sp>
      <p:sp>
        <p:nvSpPr>
          <p:cNvPr id="6" name="TextBox 5">
            <a:extLst>
              <a:ext uri="{FF2B5EF4-FFF2-40B4-BE49-F238E27FC236}">
                <a16:creationId xmlns:a16="http://schemas.microsoft.com/office/drawing/2014/main" id="{CD8C2257-DB47-4D6A-BF8E-D6233C7B6C48}"/>
              </a:ext>
            </a:extLst>
          </p:cNvPr>
          <p:cNvSpPr txBox="1"/>
          <p:nvPr/>
        </p:nvSpPr>
        <p:spPr>
          <a:xfrm>
            <a:off x="1166568" y="5581291"/>
            <a:ext cx="1346406" cy="461665"/>
          </a:xfrm>
          <a:prstGeom prst="rect">
            <a:avLst/>
          </a:prstGeom>
          <a:noFill/>
        </p:spPr>
        <p:txBody>
          <a:bodyPr wrap="square" rtlCol="0">
            <a:spAutoFit/>
          </a:bodyPr>
          <a:lstStyle/>
          <a:p>
            <a:r>
              <a:rPr lang="en-GB" sz="2400" b="1" dirty="0"/>
              <a:t>Feelings</a:t>
            </a:r>
          </a:p>
        </p:txBody>
      </p:sp>
      <p:cxnSp>
        <p:nvCxnSpPr>
          <p:cNvPr id="7" name="Straight Arrow Connector 6">
            <a:extLst>
              <a:ext uri="{FF2B5EF4-FFF2-40B4-BE49-F238E27FC236}">
                <a16:creationId xmlns:a16="http://schemas.microsoft.com/office/drawing/2014/main" id="{21692040-C6F3-4D66-A878-A5C0355B44AE}"/>
              </a:ext>
            </a:extLst>
          </p:cNvPr>
          <p:cNvCxnSpPr/>
          <p:nvPr/>
        </p:nvCxnSpPr>
        <p:spPr>
          <a:xfrm flipV="1">
            <a:off x="3261501" y="2857500"/>
            <a:ext cx="773723" cy="11430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5A296D1F-7E80-49F4-9DCD-9C94DDD9E4FE}"/>
              </a:ext>
            </a:extLst>
          </p:cNvPr>
          <p:cNvCxnSpPr/>
          <p:nvPr/>
        </p:nvCxnSpPr>
        <p:spPr>
          <a:xfrm flipH="1">
            <a:off x="2320724" y="4210516"/>
            <a:ext cx="800101" cy="123092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FABA009-09B0-4FBB-854A-98925B1965E6}"/>
              </a:ext>
            </a:extLst>
          </p:cNvPr>
          <p:cNvCxnSpPr/>
          <p:nvPr/>
        </p:nvCxnSpPr>
        <p:spPr>
          <a:xfrm flipH="1" flipV="1">
            <a:off x="4932040" y="2857500"/>
            <a:ext cx="720969" cy="11430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AD718AF0-7A50-4FEA-9B23-1F1ECA379A03}"/>
              </a:ext>
            </a:extLst>
          </p:cNvPr>
          <p:cNvCxnSpPr/>
          <p:nvPr/>
        </p:nvCxnSpPr>
        <p:spPr>
          <a:xfrm>
            <a:off x="5838829" y="4237892"/>
            <a:ext cx="772542" cy="1203547"/>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C5828FEE-FB4E-4976-85FA-A902DC1A3447}"/>
              </a:ext>
            </a:extLst>
          </p:cNvPr>
          <p:cNvCxnSpPr/>
          <p:nvPr/>
        </p:nvCxnSpPr>
        <p:spPr>
          <a:xfrm flipH="1">
            <a:off x="2720774" y="6087208"/>
            <a:ext cx="1622181"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0540D293-4AD6-4711-9639-4D939F23AFB5}"/>
              </a:ext>
            </a:extLst>
          </p:cNvPr>
          <p:cNvCxnSpPr/>
          <p:nvPr/>
        </p:nvCxnSpPr>
        <p:spPr>
          <a:xfrm>
            <a:off x="4619544" y="6087208"/>
            <a:ext cx="1719265"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 name="Isosceles Triangle 12">
            <a:extLst>
              <a:ext uri="{FF2B5EF4-FFF2-40B4-BE49-F238E27FC236}">
                <a16:creationId xmlns:a16="http://schemas.microsoft.com/office/drawing/2014/main" id="{BE8ED3AF-699B-425C-A02E-D19F197A687A}"/>
              </a:ext>
            </a:extLst>
          </p:cNvPr>
          <p:cNvSpPr/>
          <p:nvPr/>
        </p:nvSpPr>
        <p:spPr>
          <a:xfrm>
            <a:off x="2604096" y="2780928"/>
            <a:ext cx="3745523" cy="3006969"/>
          </a:xfrm>
          <a:prstGeom prst="triangl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EC7D085C-3B4C-4C6E-A8B3-59C4ADF1749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244106" y="3144670"/>
            <a:ext cx="1838139" cy="2617707"/>
          </a:xfrm>
          <a:prstGeom prst="rect">
            <a:avLst/>
          </a:prstGeom>
        </p:spPr>
      </p:pic>
      <p:pic>
        <p:nvPicPr>
          <p:cNvPr id="16" name="Talking Partners">
            <a:extLst>
              <a:ext uri="{FF2B5EF4-FFF2-40B4-BE49-F238E27FC236}">
                <a16:creationId xmlns:a16="http://schemas.microsoft.com/office/drawing/2014/main" id="{C84231B1-5DD7-4506-A295-337A1E5303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6521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1"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up)">
                                      <p:cBhvr>
                                        <p:cTn id="33" dur="500"/>
                                        <p:tgtEl>
                                          <p:spTgt spid="8"/>
                                        </p:tgtEl>
                                      </p:cBhvr>
                                    </p:animEffect>
                                  </p:childTnLst>
                                </p:cTn>
                              </p:par>
                            </p:childTnLst>
                          </p:cTn>
                        </p:par>
                        <p:par>
                          <p:cTn id="34" fill="hold">
                            <p:stCondLst>
                              <p:cond delay="500"/>
                            </p:stCondLst>
                            <p:childTnLst>
                              <p:par>
                                <p:cTn id="35" presetID="22" presetClass="entr" presetSubtype="4"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par>
                                <p:cTn id="38" presetID="22" presetClass="entr" presetSubtype="1"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up)">
                                      <p:cBhvr>
                                        <p:cTn id="40" dur="500"/>
                                        <p:tgtEl>
                                          <p:spTgt spid="10"/>
                                        </p:tgtEl>
                                      </p:cBhvr>
                                    </p:animEffect>
                                  </p:childTnLst>
                                </p:cTn>
                              </p:par>
                            </p:childTnLst>
                          </p:cTn>
                        </p:par>
                        <p:par>
                          <p:cTn id="41" fill="hold">
                            <p:stCondLst>
                              <p:cond delay="1000"/>
                            </p:stCondLst>
                            <p:childTnLst>
                              <p:par>
                                <p:cTn id="42" presetID="22" presetClass="entr" presetSubtype="2" fill="hold"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righ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left)">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4F4D5-D8F2-406D-B9AF-A9725F968DC1}"/>
              </a:ext>
            </a:extLst>
          </p:cNvPr>
          <p:cNvSpPr>
            <a:spLocks noGrp="1"/>
          </p:cNvSpPr>
          <p:nvPr>
            <p:ph type="title"/>
          </p:nvPr>
        </p:nvSpPr>
        <p:spPr/>
        <p:txBody>
          <a:bodyPr/>
          <a:lstStyle/>
          <a:p>
            <a:r>
              <a:rPr lang="en-GB" dirty="0"/>
              <a:t>The Cognitive Triangle</a:t>
            </a:r>
          </a:p>
        </p:txBody>
      </p:sp>
      <p:sp>
        <p:nvSpPr>
          <p:cNvPr id="3" name="Rectangle 2">
            <a:extLst>
              <a:ext uri="{FF2B5EF4-FFF2-40B4-BE49-F238E27FC236}">
                <a16:creationId xmlns:a16="http://schemas.microsoft.com/office/drawing/2014/main" id="{A86773B1-6CB8-4E4D-940A-66CBCE476DF8}"/>
              </a:ext>
            </a:extLst>
          </p:cNvPr>
          <p:cNvSpPr/>
          <p:nvPr/>
        </p:nvSpPr>
        <p:spPr>
          <a:xfrm>
            <a:off x="1138235" y="1329111"/>
            <a:ext cx="6858000" cy="369332"/>
          </a:xfrm>
          <a:prstGeom prst="rect">
            <a:avLst/>
          </a:prstGeom>
        </p:spPr>
        <p:txBody>
          <a:bodyPr wrap="square">
            <a:spAutoFit/>
          </a:bodyPr>
          <a:lstStyle/>
          <a:p>
            <a:pPr algn="ctr"/>
            <a:r>
              <a:rPr lang="en-GB" dirty="0"/>
              <a:t>Let’s look at the example of the child and the class assembly.</a:t>
            </a:r>
          </a:p>
        </p:txBody>
      </p:sp>
      <p:sp>
        <p:nvSpPr>
          <p:cNvPr id="4" name="Isosceles Triangle 3">
            <a:extLst>
              <a:ext uri="{FF2B5EF4-FFF2-40B4-BE49-F238E27FC236}">
                <a16:creationId xmlns:a16="http://schemas.microsoft.com/office/drawing/2014/main" id="{714AE417-3CA9-4C98-954D-3B26CFA5DE30}"/>
              </a:ext>
            </a:extLst>
          </p:cNvPr>
          <p:cNvSpPr/>
          <p:nvPr/>
        </p:nvSpPr>
        <p:spPr>
          <a:xfrm>
            <a:off x="2798596" y="2548659"/>
            <a:ext cx="3530628" cy="2834448"/>
          </a:xfrm>
          <a:prstGeom prst="triangle">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A9A22C9B-4A55-4447-A90C-F3DFFC48A15D}"/>
              </a:ext>
            </a:extLst>
          </p:cNvPr>
          <p:cNvSpPr txBox="1"/>
          <p:nvPr/>
        </p:nvSpPr>
        <p:spPr>
          <a:xfrm>
            <a:off x="3205298" y="1817096"/>
            <a:ext cx="2722191" cy="646986"/>
          </a:xfrm>
          <a:prstGeom prst="roundRect">
            <a:avLst/>
          </a:prstGeom>
          <a:noFill/>
          <a:ln w="19050">
            <a:solidFill>
              <a:schemeClr val="tx2">
                <a:lumMod val="60000"/>
                <a:lumOff val="40000"/>
              </a:schemeClr>
            </a:solidFill>
          </a:ln>
        </p:spPr>
        <p:txBody>
          <a:bodyPr wrap="square" rtlCol="0">
            <a:spAutoFit/>
          </a:bodyPr>
          <a:lstStyle/>
          <a:p>
            <a:pPr algn="ctr"/>
            <a:r>
              <a:rPr lang="en-GB" sz="1600" dirty="0"/>
              <a:t>I really can’t speak in the class assembly today.</a:t>
            </a:r>
          </a:p>
        </p:txBody>
      </p:sp>
      <p:sp>
        <p:nvSpPr>
          <p:cNvPr id="6" name="TextBox 5">
            <a:extLst>
              <a:ext uri="{FF2B5EF4-FFF2-40B4-BE49-F238E27FC236}">
                <a16:creationId xmlns:a16="http://schemas.microsoft.com/office/drawing/2014/main" id="{42025501-E085-43DB-BE5D-8FD0957BFE1E}"/>
              </a:ext>
            </a:extLst>
          </p:cNvPr>
          <p:cNvSpPr txBox="1"/>
          <p:nvPr/>
        </p:nvSpPr>
        <p:spPr>
          <a:xfrm>
            <a:off x="6517592" y="5044916"/>
            <a:ext cx="1870758" cy="919401"/>
          </a:xfrm>
          <a:prstGeom prst="roundRect">
            <a:avLst/>
          </a:prstGeom>
          <a:noFill/>
          <a:ln w="19050">
            <a:solidFill>
              <a:schemeClr val="tx2">
                <a:lumMod val="60000"/>
                <a:lumOff val="40000"/>
              </a:schemeClr>
            </a:solidFill>
          </a:ln>
        </p:spPr>
        <p:txBody>
          <a:bodyPr wrap="square" rtlCol="0">
            <a:spAutoFit/>
          </a:bodyPr>
          <a:lstStyle/>
          <a:p>
            <a:pPr algn="ctr"/>
            <a:r>
              <a:rPr lang="en-GB" sz="1600" dirty="0"/>
              <a:t>I won’t join in with the assembly today.</a:t>
            </a:r>
          </a:p>
        </p:txBody>
      </p:sp>
      <p:sp>
        <p:nvSpPr>
          <p:cNvPr id="7" name="TextBox 6">
            <a:extLst>
              <a:ext uri="{FF2B5EF4-FFF2-40B4-BE49-F238E27FC236}">
                <a16:creationId xmlns:a16="http://schemas.microsoft.com/office/drawing/2014/main" id="{0420A13A-F1C7-4212-9606-B39A945FC8C2}"/>
              </a:ext>
            </a:extLst>
          </p:cNvPr>
          <p:cNvSpPr txBox="1"/>
          <p:nvPr/>
        </p:nvSpPr>
        <p:spPr>
          <a:xfrm>
            <a:off x="899592" y="5114580"/>
            <a:ext cx="1563849" cy="646986"/>
          </a:xfrm>
          <a:prstGeom prst="roundRect">
            <a:avLst/>
          </a:prstGeom>
          <a:noFill/>
          <a:ln w="19050">
            <a:solidFill>
              <a:schemeClr val="tx2">
                <a:lumMod val="60000"/>
                <a:lumOff val="40000"/>
              </a:schemeClr>
            </a:solidFill>
          </a:ln>
        </p:spPr>
        <p:txBody>
          <a:bodyPr wrap="square" rtlCol="0">
            <a:spAutoFit/>
          </a:bodyPr>
          <a:lstStyle/>
          <a:p>
            <a:pPr algn="ctr"/>
            <a:r>
              <a:rPr lang="en-GB" sz="1600" dirty="0"/>
              <a:t>I feel nervous and sick.</a:t>
            </a:r>
          </a:p>
        </p:txBody>
      </p:sp>
      <p:cxnSp>
        <p:nvCxnSpPr>
          <p:cNvPr id="8" name="Straight Arrow Connector 7">
            <a:extLst>
              <a:ext uri="{FF2B5EF4-FFF2-40B4-BE49-F238E27FC236}">
                <a16:creationId xmlns:a16="http://schemas.microsoft.com/office/drawing/2014/main" id="{BD2D8895-6D54-43A9-BDA2-20773A45EBE2}"/>
              </a:ext>
            </a:extLst>
          </p:cNvPr>
          <p:cNvCxnSpPr>
            <a:cxnSpLocks/>
          </p:cNvCxnSpPr>
          <p:nvPr/>
        </p:nvCxnSpPr>
        <p:spPr>
          <a:xfrm flipV="1">
            <a:off x="3611318" y="2687251"/>
            <a:ext cx="724034" cy="11430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C530E917-651C-4F4E-9252-CCC849045C3D}"/>
              </a:ext>
            </a:extLst>
          </p:cNvPr>
          <p:cNvCxnSpPr>
            <a:cxnSpLocks/>
          </p:cNvCxnSpPr>
          <p:nvPr/>
        </p:nvCxnSpPr>
        <p:spPr>
          <a:xfrm flipH="1">
            <a:off x="2679062" y="4042252"/>
            <a:ext cx="800101" cy="123092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7D02585-DF6E-45D5-8C1F-26C6581FBF52}"/>
              </a:ext>
            </a:extLst>
          </p:cNvPr>
          <p:cNvCxnSpPr>
            <a:cxnSpLocks/>
          </p:cNvCxnSpPr>
          <p:nvPr/>
        </p:nvCxnSpPr>
        <p:spPr>
          <a:xfrm flipH="1" flipV="1">
            <a:off x="4826278" y="2690827"/>
            <a:ext cx="720969" cy="11430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818DD49C-3DF9-4F1B-9B92-33B54B2295A4}"/>
              </a:ext>
            </a:extLst>
          </p:cNvPr>
          <p:cNvCxnSpPr>
            <a:cxnSpLocks/>
          </p:cNvCxnSpPr>
          <p:nvPr/>
        </p:nvCxnSpPr>
        <p:spPr>
          <a:xfrm>
            <a:off x="5721714" y="4160905"/>
            <a:ext cx="699058" cy="1068295"/>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984E0A70-2785-4AFB-A649-6545E2982119}"/>
              </a:ext>
            </a:extLst>
          </p:cNvPr>
          <p:cNvCxnSpPr>
            <a:cxnSpLocks/>
          </p:cNvCxnSpPr>
          <p:nvPr/>
        </p:nvCxnSpPr>
        <p:spPr>
          <a:xfrm flipH="1">
            <a:off x="2773250" y="5517232"/>
            <a:ext cx="1647528"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538C8F0-045C-45C2-84A6-FA9588FC6870}"/>
              </a:ext>
            </a:extLst>
          </p:cNvPr>
          <p:cNvCxnSpPr>
            <a:cxnSpLocks/>
          </p:cNvCxnSpPr>
          <p:nvPr/>
        </p:nvCxnSpPr>
        <p:spPr>
          <a:xfrm>
            <a:off x="4645458" y="5517232"/>
            <a:ext cx="1719265"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7ABD474-3379-49E9-B686-44A3A1F48311}"/>
              </a:ext>
            </a:extLst>
          </p:cNvPr>
          <p:cNvSpPr txBox="1"/>
          <p:nvPr/>
        </p:nvSpPr>
        <p:spPr>
          <a:xfrm>
            <a:off x="5825706" y="3433593"/>
            <a:ext cx="2380853" cy="646986"/>
          </a:xfrm>
          <a:prstGeom prst="roundRect">
            <a:avLst/>
          </a:prstGeom>
          <a:noFill/>
          <a:ln w="19050">
            <a:solidFill>
              <a:schemeClr val="accent2"/>
            </a:solidFill>
          </a:ln>
        </p:spPr>
        <p:txBody>
          <a:bodyPr wrap="square" rtlCol="0">
            <a:spAutoFit/>
          </a:bodyPr>
          <a:lstStyle/>
          <a:p>
            <a:pPr algn="ctr"/>
            <a:r>
              <a:rPr lang="en-GB" sz="1600" dirty="0"/>
              <a:t>I’ve never done this before so I can’t do it.</a:t>
            </a:r>
          </a:p>
        </p:txBody>
      </p:sp>
      <p:sp>
        <p:nvSpPr>
          <p:cNvPr id="15" name="TextBox 14">
            <a:extLst>
              <a:ext uri="{FF2B5EF4-FFF2-40B4-BE49-F238E27FC236}">
                <a16:creationId xmlns:a16="http://schemas.microsoft.com/office/drawing/2014/main" id="{7F7C339E-56D8-4396-A4C0-A1115E58AA7B}"/>
              </a:ext>
            </a:extLst>
          </p:cNvPr>
          <p:cNvSpPr txBox="1"/>
          <p:nvPr/>
        </p:nvSpPr>
        <p:spPr>
          <a:xfrm>
            <a:off x="1733983" y="3429000"/>
            <a:ext cx="1611174" cy="646986"/>
          </a:xfrm>
          <a:prstGeom prst="roundRect">
            <a:avLst/>
          </a:prstGeom>
          <a:noFill/>
          <a:ln w="19050">
            <a:solidFill>
              <a:schemeClr val="accent2"/>
            </a:solidFill>
          </a:ln>
        </p:spPr>
        <p:txBody>
          <a:bodyPr wrap="square" rtlCol="0">
            <a:spAutoFit/>
          </a:bodyPr>
          <a:lstStyle/>
          <a:p>
            <a:pPr algn="ctr"/>
            <a:r>
              <a:rPr lang="en-GB" sz="1600" dirty="0"/>
              <a:t>What if I am sick on stage?</a:t>
            </a:r>
          </a:p>
        </p:txBody>
      </p:sp>
      <p:sp>
        <p:nvSpPr>
          <p:cNvPr id="16" name="TextBox 15">
            <a:extLst>
              <a:ext uri="{FF2B5EF4-FFF2-40B4-BE49-F238E27FC236}">
                <a16:creationId xmlns:a16="http://schemas.microsoft.com/office/drawing/2014/main" id="{494149B6-B12C-4388-967B-8888C2B42D9C}"/>
              </a:ext>
            </a:extLst>
          </p:cNvPr>
          <p:cNvSpPr txBox="1"/>
          <p:nvPr/>
        </p:nvSpPr>
        <p:spPr>
          <a:xfrm>
            <a:off x="2936667" y="5628488"/>
            <a:ext cx="3187806" cy="646986"/>
          </a:xfrm>
          <a:prstGeom prst="roundRect">
            <a:avLst/>
          </a:prstGeom>
          <a:noFill/>
          <a:ln w="19050">
            <a:solidFill>
              <a:schemeClr val="accent2"/>
            </a:solidFill>
          </a:ln>
        </p:spPr>
        <p:txBody>
          <a:bodyPr wrap="square" rtlCol="0">
            <a:spAutoFit/>
          </a:bodyPr>
          <a:lstStyle/>
          <a:p>
            <a:pPr algn="ctr"/>
            <a:r>
              <a:rPr lang="en-GB" sz="1600" dirty="0"/>
              <a:t>I never want to feel like this again so I won’t ever do it.</a:t>
            </a:r>
          </a:p>
        </p:txBody>
      </p:sp>
      <p:pic>
        <p:nvPicPr>
          <p:cNvPr id="31" name="Picture 30">
            <a:extLst>
              <a:ext uri="{FF2B5EF4-FFF2-40B4-BE49-F238E27FC236}">
                <a16:creationId xmlns:a16="http://schemas.microsoft.com/office/drawing/2014/main" id="{69EB2CA0-AB2A-4BB0-8B90-8A96AF50662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017687" y="2975391"/>
            <a:ext cx="1182917" cy="2407715"/>
          </a:xfrm>
          <a:prstGeom prst="rect">
            <a:avLst/>
          </a:prstGeom>
        </p:spPr>
      </p:pic>
      <p:pic>
        <p:nvPicPr>
          <p:cNvPr id="18" name="Talking Partners">
            <a:extLst>
              <a:ext uri="{FF2B5EF4-FFF2-40B4-BE49-F238E27FC236}">
                <a16:creationId xmlns:a16="http://schemas.microsoft.com/office/drawing/2014/main" id="{F4CB62F6-1976-4606-AC40-30CF5FB1B4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516016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500"/>
                                        <p:tgtEl>
                                          <p:spTgt spid="3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22" presetClass="entr" presetSubtype="4"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1"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up)">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500"/>
                                        <p:tgtEl>
                                          <p:spTgt spid="16"/>
                                        </p:tgtEl>
                                      </p:cBhvr>
                                    </p:animEffect>
                                  </p:childTnLst>
                                </p:cTn>
                              </p:par>
                              <p:par>
                                <p:cTn id="39" presetID="22" presetClass="entr" presetSubtype="8"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par>
                                <p:cTn id="42" presetID="22" presetClass="entr" presetSubtype="2"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right)">
                                      <p:cBhvr>
                                        <p:cTn id="44" dur="500"/>
                                        <p:tgtEl>
                                          <p:spTgt spid="1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par>
                                <p:cTn id="48" presetID="22" presetClass="entr" presetSubtype="4"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down)">
                                      <p:cBhvr>
                                        <p:cTn id="50" dur="500"/>
                                        <p:tgtEl>
                                          <p:spTgt spid="8"/>
                                        </p:tgtEl>
                                      </p:cBhvr>
                                    </p:animEffect>
                                  </p:childTnLst>
                                </p:cTn>
                              </p:par>
                              <p:par>
                                <p:cTn id="51" presetID="22" presetClass="entr" presetSubtype="1"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wipe(up)">
                                      <p:cBhvr>
                                        <p:cTn id="5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776AA-A793-4166-9BDC-7FC031C109DC}"/>
              </a:ext>
            </a:extLst>
          </p:cNvPr>
          <p:cNvSpPr>
            <a:spLocks noGrp="1"/>
          </p:cNvSpPr>
          <p:nvPr>
            <p:ph type="title"/>
          </p:nvPr>
        </p:nvSpPr>
        <p:spPr/>
        <p:txBody>
          <a:bodyPr/>
          <a:lstStyle/>
          <a:p>
            <a:r>
              <a:rPr lang="en-GB" dirty="0"/>
              <a:t>The Cognitive Triangle</a:t>
            </a:r>
          </a:p>
        </p:txBody>
      </p:sp>
      <p:sp>
        <p:nvSpPr>
          <p:cNvPr id="4" name="Isosceles Triangle 3">
            <a:extLst>
              <a:ext uri="{FF2B5EF4-FFF2-40B4-BE49-F238E27FC236}">
                <a16:creationId xmlns:a16="http://schemas.microsoft.com/office/drawing/2014/main" id="{074ACA3E-9818-4EE3-96D6-A7EB76050DA6}"/>
              </a:ext>
            </a:extLst>
          </p:cNvPr>
          <p:cNvSpPr/>
          <p:nvPr/>
        </p:nvSpPr>
        <p:spPr>
          <a:xfrm>
            <a:off x="3402623" y="4009048"/>
            <a:ext cx="2338754" cy="2083777"/>
          </a:xfrm>
          <a:prstGeom prst="triangle">
            <a:avLst/>
          </a:prstGeom>
          <a:noFill/>
          <a:ln w="571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Arrow Connector 4">
            <a:extLst>
              <a:ext uri="{FF2B5EF4-FFF2-40B4-BE49-F238E27FC236}">
                <a16:creationId xmlns:a16="http://schemas.microsoft.com/office/drawing/2014/main" id="{50E202D5-478D-44D2-8E64-E555F1BBB02E}"/>
              </a:ext>
            </a:extLst>
          </p:cNvPr>
          <p:cNvCxnSpPr/>
          <p:nvPr/>
        </p:nvCxnSpPr>
        <p:spPr>
          <a:xfrm flipH="1">
            <a:off x="2581762" y="4870695"/>
            <a:ext cx="1213339" cy="0"/>
          </a:xfrm>
          <a:prstGeom prst="straightConnector1">
            <a:avLst/>
          </a:prstGeom>
          <a:ln w="57150">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1DFD0BF3-4642-43BB-9388-16B92BB355D2}"/>
              </a:ext>
            </a:extLst>
          </p:cNvPr>
          <p:cNvCxnSpPr>
            <a:cxnSpLocks/>
          </p:cNvCxnSpPr>
          <p:nvPr/>
        </p:nvCxnSpPr>
        <p:spPr>
          <a:xfrm flipV="1">
            <a:off x="5379277" y="4867764"/>
            <a:ext cx="1200081" cy="2931"/>
          </a:xfrm>
          <a:prstGeom prst="straightConnector1">
            <a:avLst/>
          </a:prstGeom>
          <a:ln w="57150">
            <a:solidFill>
              <a:srgbClr val="18A0DB"/>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565EBD6-EFB3-41C4-9E2B-A804CCF82EBB}"/>
              </a:ext>
            </a:extLst>
          </p:cNvPr>
          <p:cNvSpPr txBox="1"/>
          <p:nvPr/>
        </p:nvSpPr>
        <p:spPr>
          <a:xfrm>
            <a:off x="821189" y="4679529"/>
            <a:ext cx="1697327" cy="369332"/>
          </a:xfrm>
          <a:prstGeom prst="rect">
            <a:avLst/>
          </a:prstGeom>
          <a:noFill/>
        </p:spPr>
        <p:txBody>
          <a:bodyPr wrap="square" rtlCol="0">
            <a:spAutoFit/>
          </a:bodyPr>
          <a:lstStyle/>
          <a:p>
            <a:r>
              <a:rPr lang="en-GB" dirty="0"/>
              <a:t>Impact on self</a:t>
            </a:r>
          </a:p>
        </p:txBody>
      </p:sp>
      <p:sp>
        <p:nvSpPr>
          <p:cNvPr id="8" name="TextBox 7">
            <a:extLst>
              <a:ext uri="{FF2B5EF4-FFF2-40B4-BE49-F238E27FC236}">
                <a16:creationId xmlns:a16="http://schemas.microsoft.com/office/drawing/2014/main" id="{490B1164-9E3F-45EA-8E5A-36637C02C0F1}"/>
              </a:ext>
            </a:extLst>
          </p:cNvPr>
          <p:cNvSpPr txBox="1"/>
          <p:nvPr/>
        </p:nvSpPr>
        <p:spPr>
          <a:xfrm>
            <a:off x="6659566" y="4679529"/>
            <a:ext cx="1944116" cy="369332"/>
          </a:xfrm>
          <a:prstGeom prst="rect">
            <a:avLst/>
          </a:prstGeom>
          <a:noFill/>
        </p:spPr>
        <p:txBody>
          <a:bodyPr wrap="square" rtlCol="0">
            <a:spAutoFit/>
          </a:bodyPr>
          <a:lstStyle/>
          <a:p>
            <a:r>
              <a:rPr lang="en-GB" dirty="0"/>
              <a:t>Impact on others</a:t>
            </a:r>
          </a:p>
        </p:txBody>
      </p:sp>
      <p:pic>
        <p:nvPicPr>
          <p:cNvPr id="9" name="Talking Partners">
            <a:extLst>
              <a:ext uri="{FF2B5EF4-FFF2-40B4-BE49-F238E27FC236}">
                <a16:creationId xmlns:a16="http://schemas.microsoft.com/office/drawing/2014/main" id="{7D26EB3E-EEAE-45D6-AE85-AB23D39211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
        <p:nvSpPr>
          <p:cNvPr id="10" name="Rectangle 9">
            <a:extLst>
              <a:ext uri="{FF2B5EF4-FFF2-40B4-BE49-F238E27FC236}">
                <a16:creationId xmlns:a16="http://schemas.microsoft.com/office/drawing/2014/main" id="{80AE768B-2BFA-4306-9543-F77F4FC1E36B}"/>
              </a:ext>
            </a:extLst>
          </p:cNvPr>
          <p:cNvSpPr/>
          <p:nvPr/>
        </p:nvSpPr>
        <p:spPr>
          <a:xfrm>
            <a:off x="387980" y="1482915"/>
            <a:ext cx="8363274" cy="728410"/>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impact has this negative thought had on the child and </a:t>
            </a:r>
            <a:br>
              <a:rPr lang="en-GB" dirty="0"/>
            </a:br>
            <a:r>
              <a:rPr lang="en-GB" dirty="0"/>
              <a:t>their behaviour?</a:t>
            </a:r>
          </a:p>
        </p:txBody>
      </p:sp>
      <p:sp>
        <p:nvSpPr>
          <p:cNvPr id="11" name="Rectangle 10">
            <a:extLst>
              <a:ext uri="{FF2B5EF4-FFF2-40B4-BE49-F238E27FC236}">
                <a16:creationId xmlns:a16="http://schemas.microsoft.com/office/drawing/2014/main" id="{09C5E3DB-DFE8-44CF-A99B-11A6C5783DF5}"/>
              </a:ext>
            </a:extLst>
          </p:cNvPr>
          <p:cNvSpPr/>
          <p:nvPr/>
        </p:nvSpPr>
        <p:spPr>
          <a:xfrm>
            <a:off x="387980" y="2349106"/>
            <a:ext cx="8363274" cy="577908"/>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Will anyone else be affected by this child’s behaviour?</a:t>
            </a:r>
          </a:p>
        </p:txBody>
      </p:sp>
      <p:sp>
        <p:nvSpPr>
          <p:cNvPr id="12" name="Rectangle 11">
            <a:extLst>
              <a:ext uri="{FF2B5EF4-FFF2-40B4-BE49-F238E27FC236}">
                <a16:creationId xmlns:a16="http://schemas.microsoft.com/office/drawing/2014/main" id="{09C9E9B5-14AC-4896-BBA6-528A5360A259}"/>
              </a:ext>
            </a:extLst>
          </p:cNvPr>
          <p:cNvSpPr/>
          <p:nvPr/>
        </p:nvSpPr>
        <p:spPr>
          <a:xfrm>
            <a:off x="387980" y="3064794"/>
            <a:ext cx="8363274" cy="793321"/>
          </a:xfrm>
          <a:prstGeom prst="rect">
            <a:avLst/>
          </a:prstGeom>
          <a:solidFill>
            <a:srgbClr val="F181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Will the negative thoughts help the child next time they are faced with </a:t>
            </a:r>
            <a:br>
              <a:rPr lang="en-GB" dirty="0"/>
            </a:br>
            <a:r>
              <a:rPr lang="en-GB" dirty="0"/>
              <a:t>a similar situation?</a:t>
            </a:r>
          </a:p>
        </p:txBody>
      </p:sp>
    </p:spTree>
    <p:extLst>
      <p:ext uri="{BB962C8B-B14F-4D97-AF65-F5344CB8AC3E}">
        <p14:creationId xmlns:p14="http://schemas.microsoft.com/office/powerpoint/2010/main" val="1249605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500"/>
                            </p:stCondLst>
                            <p:childTnLst>
                              <p:par>
                                <p:cTn id="24" presetID="22" presetClass="entr" presetSubtype="2"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right)">
                                      <p:cBhvr>
                                        <p:cTn id="26" dur="500"/>
                                        <p:tgtEl>
                                          <p:spTgt spid="5"/>
                                        </p:tgtEl>
                                      </p:cBhvr>
                                    </p:animEffect>
                                  </p:childTnLst>
                                </p:cTn>
                              </p:par>
                              <p:par>
                                <p:cTn id="27" presetID="22" presetClass="entr" presetSubtype="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8" grpId="0"/>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6D82F-FF19-4D86-9986-EA7961DA286A}"/>
              </a:ext>
            </a:extLst>
          </p:cNvPr>
          <p:cNvSpPr>
            <a:spLocks noGrp="1"/>
          </p:cNvSpPr>
          <p:nvPr>
            <p:ph type="title"/>
          </p:nvPr>
        </p:nvSpPr>
        <p:spPr/>
        <p:txBody>
          <a:bodyPr/>
          <a:lstStyle/>
          <a:p>
            <a:r>
              <a:rPr lang="en-GB" dirty="0"/>
              <a:t>The Cognitive Triangle</a:t>
            </a:r>
          </a:p>
        </p:txBody>
      </p:sp>
      <p:sp>
        <p:nvSpPr>
          <p:cNvPr id="3" name="Rectangle 2">
            <a:extLst>
              <a:ext uri="{FF2B5EF4-FFF2-40B4-BE49-F238E27FC236}">
                <a16:creationId xmlns:a16="http://schemas.microsoft.com/office/drawing/2014/main" id="{A9F72153-B14C-4DDC-A541-F40B55FA8146}"/>
              </a:ext>
            </a:extLst>
          </p:cNvPr>
          <p:cNvSpPr/>
          <p:nvPr/>
        </p:nvSpPr>
        <p:spPr>
          <a:xfrm>
            <a:off x="755650" y="1473201"/>
            <a:ext cx="7632700" cy="1200329"/>
          </a:xfrm>
          <a:prstGeom prst="rect">
            <a:avLst/>
          </a:prstGeom>
        </p:spPr>
        <p:txBody>
          <a:bodyPr wrap="square">
            <a:spAutoFit/>
          </a:bodyPr>
          <a:lstStyle/>
          <a:p>
            <a:pPr algn="ctr"/>
            <a:r>
              <a:rPr lang="en-GB" dirty="0"/>
              <a:t>The cognitive triangle can be positive or negative. If it is negative, it can be hard to break the cycle. Recognising that we are having negative thoughts and how they are impacting on our feelings and behaviour is the first step to changing it into a positive triangle.</a:t>
            </a:r>
          </a:p>
        </p:txBody>
      </p:sp>
      <p:sp>
        <p:nvSpPr>
          <p:cNvPr id="4" name="TextBox 3">
            <a:extLst>
              <a:ext uri="{FF2B5EF4-FFF2-40B4-BE49-F238E27FC236}">
                <a16:creationId xmlns:a16="http://schemas.microsoft.com/office/drawing/2014/main" id="{D8269192-5AA3-48C7-AF4E-D7D5E1BD61AB}"/>
              </a:ext>
            </a:extLst>
          </p:cNvPr>
          <p:cNvSpPr txBox="1"/>
          <p:nvPr/>
        </p:nvSpPr>
        <p:spPr>
          <a:xfrm>
            <a:off x="1187624" y="5508521"/>
            <a:ext cx="2808312" cy="646331"/>
          </a:xfrm>
          <a:prstGeom prst="rect">
            <a:avLst/>
          </a:prstGeom>
          <a:noFill/>
        </p:spPr>
        <p:txBody>
          <a:bodyPr wrap="square" rtlCol="0">
            <a:spAutoFit/>
          </a:bodyPr>
          <a:lstStyle/>
          <a:p>
            <a:pPr algn="ctr"/>
            <a:r>
              <a:rPr lang="en-GB" dirty="0"/>
              <a:t>Negative thoughts, feelings and behaviour</a:t>
            </a:r>
          </a:p>
        </p:txBody>
      </p:sp>
      <p:sp>
        <p:nvSpPr>
          <p:cNvPr id="5" name="TextBox 4">
            <a:extLst>
              <a:ext uri="{FF2B5EF4-FFF2-40B4-BE49-F238E27FC236}">
                <a16:creationId xmlns:a16="http://schemas.microsoft.com/office/drawing/2014/main" id="{DE0EFA4C-187B-44B4-96CC-358773DC9E79}"/>
              </a:ext>
            </a:extLst>
          </p:cNvPr>
          <p:cNvSpPr txBox="1"/>
          <p:nvPr/>
        </p:nvSpPr>
        <p:spPr>
          <a:xfrm>
            <a:off x="5292080" y="5508521"/>
            <a:ext cx="2808312" cy="646331"/>
          </a:xfrm>
          <a:prstGeom prst="rect">
            <a:avLst/>
          </a:prstGeom>
          <a:noFill/>
        </p:spPr>
        <p:txBody>
          <a:bodyPr wrap="square" rtlCol="0">
            <a:spAutoFit/>
          </a:bodyPr>
          <a:lstStyle/>
          <a:p>
            <a:pPr algn="ctr"/>
            <a:r>
              <a:rPr lang="en-GB" dirty="0"/>
              <a:t>Positive thoughts, feelings and behaviour</a:t>
            </a:r>
          </a:p>
        </p:txBody>
      </p:sp>
      <p:sp>
        <p:nvSpPr>
          <p:cNvPr id="6" name="Isosceles Triangle 5">
            <a:extLst>
              <a:ext uri="{FF2B5EF4-FFF2-40B4-BE49-F238E27FC236}">
                <a16:creationId xmlns:a16="http://schemas.microsoft.com/office/drawing/2014/main" id="{9746D6CE-36AA-4B45-8BFA-8DD252DC0C48}"/>
              </a:ext>
            </a:extLst>
          </p:cNvPr>
          <p:cNvSpPr/>
          <p:nvPr/>
        </p:nvSpPr>
        <p:spPr>
          <a:xfrm>
            <a:off x="5219622" y="3034567"/>
            <a:ext cx="2883546" cy="2362166"/>
          </a:xfrm>
          <a:prstGeom prst="triangle">
            <a:avLst/>
          </a:prstGeom>
          <a:noFill/>
          <a:ln w="57150">
            <a:solidFill>
              <a:srgbClr val="0195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Isosceles Triangle 6">
            <a:extLst>
              <a:ext uri="{FF2B5EF4-FFF2-40B4-BE49-F238E27FC236}">
                <a16:creationId xmlns:a16="http://schemas.microsoft.com/office/drawing/2014/main" id="{97ED6A36-C33D-4AFD-890E-BFBEE5401EE2}"/>
              </a:ext>
            </a:extLst>
          </p:cNvPr>
          <p:cNvSpPr/>
          <p:nvPr/>
        </p:nvSpPr>
        <p:spPr>
          <a:xfrm>
            <a:off x="1118392" y="3022633"/>
            <a:ext cx="2883546" cy="2362166"/>
          </a:xfrm>
          <a:prstGeom prst="triangl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Arrow Connector 7">
            <a:extLst>
              <a:ext uri="{FF2B5EF4-FFF2-40B4-BE49-F238E27FC236}">
                <a16:creationId xmlns:a16="http://schemas.microsoft.com/office/drawing/2014/main" id="{8AD5D378-273C-4C80-8CD1-C33E15642A40}"/>
              </a:ext>
            </a:extLst>
          </p:cNvPr>
          <p:cNvCxnSpPr/>
          <p:nvPr/>
        </p:nvCxnSpPr>
        <p:spPr>
          <a:xfrm flipV="1">
            <a:off x="3547949" y="4049669"/>
            <a:ext cx="2038572" cy="18918"/>
          </a:xfrm>
          <a:prstGeom prst="straightConnector1">
            <a:avLst/>
          </a:prstGeom>
          <a:ln w="57150">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7AABC8F8-30EB-44AD-B6A6-C792883D27F9}"/>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983468" y="3212976"/>
            <a:ext cx="1355854" cy="2085756"/>
          </a:xfrm>
          <a:prstGeom prst="rect">
            <a:avLst/>
          </a:prstGeom>
        </p:spPr>
      </p:pic>
      <p:pic>
        <p:nvPicPr>
          <p:cNvPr id="12" name="Picture 11">
            <a:extLst>
              <a:ext uri="{FF2B5EF4-FFF2-40B4-BE49-F238E27FC236}">
                <a16:creationId xmlns:a16="http://schemas.microsoft.com/office/drawing/2014/main" id="{EA6C9503-2029-4524-800D-6B43DA84A4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82238" y="3207449"/>
            <a:ext cx="1355854" cy="2085756"/>
          </a:xfrm>
          <a:prstGeom prst="rect">
            <a:avLst/>
          </a:prstGeom>
        </p:spPr>
      </p:pic>
      <p:pic>
        <p:nvPicPr>
          <p:cNvPr id="11" name="Talking Partners">
            <a:extLst>
              <a:ext uri="{FF2B5EF4-FFF2-40B4-BE49-F238E27FC236}">
                <a16:creationId xmlns:a16="http://schemas.microsoft.com/office/drawing/2014/main" id="{80DF41F5-FC58-4CD0-A7B9-D84BC6E5DD7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3743536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500"/>
                            </p:stCondLst>
                            <p:childTnLst>
                              <p:par>
                                <p:cTn id="25" presetID="10"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A36A102D-9B86-46AA-B03D-F78BF6B5F5F1}"/>
              </a:ext>
            </a:extLst>
          </p:cNvPr>
          <p:cNvSpPr/>
          <p:nvPr/>
        </p:nvSpPr>
        <p:spPr>
          <a:xfrm>
            <a:off x="3779912" y="2636913"/>
            <a:ext cx="4752528" cy="3456384"/>
          </a:xfrm>
          <a:prstGeom prst="roundRect">
            <a:avLst>
              <a:gd name="adj" fmla="val 0"/>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03ABB477-5FB7-471B-92C8-2A05E16B2B30}"/>
              </a:ext>
            </a:extLst>
          </p:cNvPr>
          <p:cNvSpPr>
            <a:spLocks noGrp="1"/>
          </p:cNvSpPr>
          <p:nvPr>
            <p:ph type="title"/>
          </p:nvPr>
        </p:nvSpPr>
        <p:spPr/>
        <p:txBody>
          <a:bodyPr/>
          <a:lstStyle/>
          <a:p>
            <a:r>
              <a:rPr lang="en-GB" dirty="0"/>
              <a:t>The Cognitive Triangle</a:t>
            </a:r>
          </a:p>
        </p:txBody>
      </p:sp>
      <p:sp>
        <p:nvSpPr>
          <p:cNvPr id="3" name="Rectangle 2">
            <a:extLst>
              <a:ext uri="{FF2B5EF4-FFF2-40B4-BE49-F238E27FC236}">
                <a16:creationId xmlns:a16="http://schemas.microsoft.com/office/drawing/2014/main" id="{AFF372EC-EEAF-47BD-B8F3-C9A0CF3D9CC5}"/>
              </a:ext>
            </a:extLst>
          </p:cNvPr>
          <p:cNvSpPr/>
          <p:nvPr/>
        </p:nvSpPr>
        <p:spPr>
          <a:xfrm>
            <a:off x="755650" y="1484784"/>
            <a:ext cx="7632700" cy="923330"/>
          </a:xfrm>
          <a:prstGeom prst="rect">
            <a:avLst/>
          </a:prstGeom>
        </p:spPr>
        <p:txBody>
          <a:bodyPr wrap="square">
            <a:spAutoFit/>
          </a:bodyPr>
          <a:lstStyle/>
          <a:p>
            <a:pPr algn="ctr"/>
            <a:r>
              <a:rPr lang="en-GB" dirty="0"/>
              <a:t>You are all now going to have a go at fitting a scenario into the cognitive triangle by thinking about how our thoughts, feelings and behaviours can all be linked and can affect each other. </a:t>
            </a:r>
          </a:p>
        </p:txBody>
      </p:sp>
      <p:pic>
        <p:nvPicPr>
          <p:cNvPr id="8" name="Talking Partners">
            <a:extLst>
              <a:ext uri="{FF2B5EF4-FFF2-40B4-BE49-F238E27FC236}">
                <a16:creationId xmlns:a16="http://schemas.microsoft.com/office/drawing/2014/main" id="{E7E3DE7F-1007-46C5-8D54-A7D594B1F15E}"/>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pic>
        <p:nvPicPr>
          <p:cNvPr id="10" name="Picture 9">
            <a:extLst>
              <a:ext uri="{FF2B5EF4-FFF2-40B4-BE49-F238E27FC236}">
                <a16:creationId xmlns:a16="http://schemas.microsoft.com/office/drawing/2014/main" id="{86FD804C-E811-4454-8013-480DC586E6E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930806" y="2780928"/>
            <a:ext cx="4457543" cy="3149927"/>
          </a:xfrm>
          <a:prstGeom prst="rect">
            <a:avLst/>
          </a:prstGeom>
          <a:ln>
            <a:solidFill>
              <a:schemeClr val="tx1"/>
            </a:solidFill>
          </a:ln>
        </p:spPr>
      </p:pic>
      <p:sp>
        <p:nvSpPr>
          <p:cNvPr id="9" name="Rectangle 8">
            <a:extLst>
              <a:ext uri="{FF2B5EF4-FFF2-40B4-BE49-F238E27FC236}">
                <a16:creationId xmlns:a16="http://schemas.microsoft.com/office/drawing/2014/main" id="{21440694-10FB-4C4A-A3E8-8598E4CC3636}"/>
              </a:ext>
            </a:extLst>
          </p:cNvPr>
          <p:cNvSpPr/>
          <p:nvPr/>
        </p:nvSpPr>
        <p:spPr>
          <a:xfrm>
            <a:off x="755649" y="3201729"/>
            <a:ext cx="2880173" cy="2308324"/>
          </a:xfrm>
          <a:prstGeom prst="rect">
            <a:avLst/>
          </a:prstGeom>
        </p:spPr>
        <p:txBody>
          <a:bodyPr wrap="square">
            <a:spAutoFit/>
          </a:bodyPr>
          <a:lstStyle/>
          <a:p>
            <a:r>
              <a:rPr lang="en-GB" dirty="0"/>
              <a:t>Look at the scenario that you and your partner have been given. Use the sheet to write down the thoughts, feelings and behaviours that the person in the scenario might experience.</a:t>
            </a:r>
          </a:p>
        </p:txBody>
      </p:sp>
    </p:spTree>
    <p:extLst>
      <p:ext uri="{BB962C8B-B14F-4D97-AF65-F5344CB8AC3E}">
        <p14:creationId xmlns:p14="http://schemas.microsoft.com/office/powerpoint/2010/main" val="196581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uiExpand="1" build="p"/>
      <p:bldP spid="9"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Chain Reaction</a:t>
            </a:r>
          </a:p>
        </p:txBody>
      </p:sp>
      <p:sp>
        <p:nvSpPr>
          <p:cNvPr id="3" name="Rectangle 2">
            <a:extLst>
              <a:ext uri="{FF2B5EF4-FFF2-40B4-BE49-F238E27FC236}">
                <a16:creationId xmlns:a16="http://schemas.microsoft.com/office/drawing/2014/main" id="{DEE914D4-04EF-4CFB-8F33-8DA5B6469BB9}"/>
              </a:ext>
            </a:extLst>
          </p:cNvPr>
          <p:cNvSpPr/>
          <p:nvPr/>
        </p:nvSpPr>
        <p:spPr>
          <a:xfrm>
            <a:off x="720080" y="1628800"/>
            <a:ext cx="3262661" cy="2308324"/>
          </a:xfrm>
          <a:prstGeom prst="rect">
            <a:avLst/>
          </a:prstGeom>
        </p:spPr>
        <p:txBody>
          <a:bodyPr wrap="square">
            <a:spAutoFit/>
          </a:bodyPr>
          <a:lstStyle/>
          <a:p>
            <a:r>
              <a:rPr lang="en-GB" dirty="0"/>
              <a:t>The way we think affects the way we feel and the way we feel affects the way we act </a:t>
            </a:r>
            <a:br>
              <a:rPr lang="en-GB" dirty="0"/>
            </a:br>
            <a:r>
              <a:rPr lang="en-GB" dirty="0"/>
              <a:t>or behave.</a:t>
            </a:r>
          </a:p>
          <a:p>
            <a:endParaRPr lang="en-GB" dirty="0"/>
          </a:p>
          <a:p>
            <a:r>
              <a:rPr lang="en-GB" dirty="0"/>
              <a:t>Our behaviour reinforces the way we think and so the chain goes on and on.</a:t>
            </a:r>
          </a:p>
        </p:txBody>
      </p:sp>
      <p:sp>
        <p:nvSpPr>
          <p:cNvPr id="4" name="Rectangle 3">
            <a:extLst>
              <a:ext uri="{FF2B5EF4-FFF2-40B4-BE49-F238E27FC236}">
                <a16:creationId xmlns:a16="http://schemas.microsoft.com/office/drawing/2014/main" id="{AF738F46-8C7C-4C0A-8895-B1E9B01D1DDA}"/>
              </a:ext>
            </a:extLst>
          </p:cNvPr>
          <p:cNvSpPr/>
          <p:nvPr/>
        </p:nvSpPr>
        <p:spPr>
          <a:xfrm>
            <a:off x="4932040" y="4545124"/>
            <a:ext cx="3491880" cy="1477328"/>
          </a:xfrm>
          <a:prstGeom prst="rect">
            <a:avLst/>
          </a:prstGeom>
        </p:spPr>
        <p:txBody>
          <a:bodyPr wrap="square">
            <a:spAutoFit/>
          </a:bodyPr>
          <a:lstStyle/>
          <a:p>
            <a:pPr algn="ctr"/>
            <a:r>
              <a:rPr lang="en-GB" dirty="0"/>
              <a:t>Today, you are going to make a paper chain, showing a typical negative thought that you have had, how it makes you feel and how you then react.</a:t>
            </a:r>
          </a:p>
        </p:txBody>
      </p:sp>
      <p:graphicFrame>
        <p:nvGraphicFramePr>
          <p:cNvPr id="5" name="Table 4">
            <a:extLst>
              <a:ext uri="{FF2B5EF4-FFF2-40B4-BE49-F238E27FC236}">
                <a16:creationId xmlns:a16="http://schemas.microsoft.com/office/drawing/2014/main" id="{E00194D7-3916-4EE1-9B1B-1C3ADB8DDCB6}"/>
              </a:ext>
            </a:extLst>
          </p:cNvPr>
          <p:cNvGraphicFramePr>
            <a:graphicFrameLocks noGrp="1"/>
          </p:cNvGraphicFramePr>
          <p:nvPr/>
        </p:nvGraphicFramePr>
        <p:xfrm>
          <a:off x="720080" y="4509121"/>
          <a:ext cx="3979985" cy="1549335"/>
        </p:xfrm>
        <a:graphic>
          <a:graphicData uri="http://schemas.openxmlformats.org/drawingml/2006/table">
            <a:tbl>
              <a:tblPr firstRow="1" bandRow="1">
                <a:tableStyleId>{5C22544A-7EE6-4342-B048-85BDC9FD1C3A}</a:tableStyleId>
              </a:tblPr>
              <a:tblGrid>
                <a:gridCol w="3979985">
                  <a:extLst>
                    <a:ext uri="{9D8B030D-6E8A-4147-A177-3AD203B41FA5}">
                      <a16:colId xmlns:a16="http://schemas.microsoft.com/office/drawing/2014/main" val="4109763791"/>
                    </a:ext>
                  </a:extLst>
                </a:gridCol>
              </a:tblGrid>
              <a:tr h="516445">
                <a:tc>
                  <a:txBody>
                    <a:bodyPr/>
                    <a:lstStyle/>
                    <a:p>
                      <a:pPr algn="ctr">
                        <a:lnSpc>
                          <a:spcPct val="150000"/>
                        </a:lnSpc>
                      </a:pPr>
                      <a:r>
                        <a:rPr lang="en-GB" dirty="0">
                          <a:solidFill>
                            <a:schemeClr val="tx1"/>
                          </a:solidFill>
                        </a:rPr>
                        <a:t>thought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59327299"/>
                  </a:ext>
                </a:extLst>
              </a:tr>
              <a:tr h="516445">
                <a:tc>
                  <a:txBody>
                    <a:bodyPr/>
                    <a:lstStyle/>
                    <a:p>
                      <a:pPr algn="ctr">
                        <a:lnSpc>
                          <a:spcPct val="150000"/>
                        </a:lnSpc>
                      </a:pPr>
                      <a:r>
                        <a:rPr lang="en-GB" b="1" dirty="0"/>
                        <a:t>feeling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50550058"/>
                  </a:ext>
                </a:extLst>
              </a:tr>
              <a:tr h="516445">
                <a:tc>
                  <a:txBody>
                    <a:bodyPr/>
                    <a:lstStyle/>
                    <a:p>
                      <a:pPr algn="ctr">
                        <a:lnSpc>
                          <a:spcPct val="150000"/>
                        </a:lnSpc>
                      </a:pPr>
                      <a:r>
                        <a:rPr lang="en-GB" b="1" dirty="0"/>
                        <a:t>behaviour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979650757"/>
                  </a:ext>
                </a:extLst>
              </a:tr>
            </a:tbl>
          </a:graphicData>
        </a:graphic>
      </p:graphicFrame>
      <p:pic>
        <p:nvPicPr>
          <p:cNvPr id="9" name="Picture 8">
            <a:extLst>
              <a:ext uri="{FF2B5EF4-FFF2-40B4-BE49-F238E27FC236}">
                <a16:creationId xmlns:a16="http://schemas.microsoft.com/office/drawing/2014/main" id="{5FB65411-836F-46DC-B6B2-B70F5924B68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rot="517661">
            <a:off x="4179925" y="2270434"/>
            <a:ext cx="5257116" cy="1249705"/>
          </a:xfrm>
          <a:prstGeom prst="rect">
            <a:avLst/>
          </a:prstGeom>
        </p:spPr>
      </p:pic>
      <p:pic>
        <p:nvPicPr>
          <p:cNvPr id="8" name="Individual Work">
            <a:extLst>
              <a:ext uri="{FF2B5EF4-FFF2-40B4-BE49-F238E27FC236}">
                <a16:creationId xmlns:a16="http://schemas.microsoft.com/office/drawing/2014/main" id="{7E93A1CC-E699-4AB8-B6C4-200E6FC1DF9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38FC2-1316-4957-8561-7BE74D72F26E}"/>
              </a:ext>
            </a:extLst>
          </p:cNvPr>
          <p:cNvSpPr>
            <a:spLocks noGrp="1"/>
          </p:cNvSpPr>
          <p:nvPr>
            <p:ph type="title"/>
          </p:nvPr>
        </p:nvSpPr>
        <p:spPr/>
        <p:txBody>
          <a:bodyPr/>
          <a:lstStyle/>
          <a:p>
            <a:r>
              <a:rPr lang="en-GB" dirty="0"/>
              <a:t>The Chain Reaction</a:t>
            </a:r>
          </a:p>
        </p:txBody>
      </p:sp>
      <p:sp>
        <p:nvSpPr>
          <p:cNvPr id="3" name="Rectangle 2">
            <a:extLst>
              <a:ext uri="{FF2B5EF4-FFF2-40B4-BE49-F238E27FC236}">
                <a16:creationId xmlns:a16="http://schemas.microsoft.com/office/drawing/2014/main" id="{E882872B-2BFA-4D6D-B812-6F431D9CDC9F}"/>
              </a:ext>
            </a:extLst>
          </p:cNvPr>
          <p:cNvSpPr/>
          <p:nvPr/>
        </p:nvSpPr>
        <p:spPr>
          <a:xfrm>
            <a:off x="755651" y="1342509"/>
            <a:ext cx="7632700" cy="646331"/>
          </a:xfrm>
          <a:prstGeom prst="rect">
            <a:avLst/>
          </a:prstGeom>
        </p:spPr>
        <p:txBody>
          <a:bodyPr wrap="square">
            <a:spAutoFit/>
          </a:bodyPr>
          <a:lstStyle/>
          <a:p>
            <a:pPr algn="ctr"/>
            <a:r>
              <a:rPr lang="en-GB" dirty="0"/>
              <a:t>Think carefully about a negative thought that you recently had or one you often have.</a:t>
            </a:r>
          </a:p>
        </p:txBody>
      </p:sp>
      <p:pic>
        <p:nvPicPr>
          <p:cNvPr id="7" name="Individual Work">
            <a:extLst>
              <a:ext uri="{FF2B5EF4-FFF2-40B4-BE49-F238E27FC236}">
                <a16:creationId xmlns:a16="http://schemas.microsoft.com/office/drawing/2014/main" id="{095249DD-46A1-43BC-9616-23A524C3381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pic>
        <p:nvPicPr>
          <p:cNvPr id="8" name="Picture 7">
            <a:extLst>
              <a:ext uri="{FF2B5EF4-FFF2-40B4-BE49-F238E27FC236}">
                <a16:creationId xmlns:a16="http://schemas.microsoft.com/office/drawing/2014/main" id="{98F9C3FD-4DF8-46D3-A7CA-BF9F89126D98}"/>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3816350" y="2860552"/>
            <a:ext cx="4571999" cy="3230807"/>
          </a:xfrm>
          <a:prstGeom prst="rect">
            <a:avLst/>
          </a:prstGeom>
          <a:ln>
            <a:solidFill>
              <a:schemeClr val="tx1"/>
            </a:solidFill>
          </a:ln>
          <a:effectLst>
            <a:outerShdw blurRad="50800" dist="38100" dir="2700000" algn="tl" rotWithShape="0">
              <a:prstClr val="black">
                <a:alpha val="40000"/>
              </a:prstClr>
            </a:outerShdw>
          </a:effectLst>
        </p:spPr>
      </p:pic>
      <p:cxnSp>
        <p:nvCxnSpPr>
          <p:cNvPr id="12" name="Straight Arrow Connector 11">
            <a:extLst>
              <a:ext uri="{FF2B5EF4-FFF2-40B4-BE49-F238E27FC236}">
                <a16:creationId xmlns:a16="http://schemas.microsoft.com/office/drawing/2014/main" id="{2640830A-BD67-459A-A4A4-FAFB91DE4CD6}"/>
              </a:ext>
            </a:extLst>
          </p:cNvPr>
          <p:cNvCxnSpPr>
            <a:cxnSpLocks/>
          </p:cNvCxnSpPr>
          <p:nvPr/>
        </p:nvCxnSpPr>
        <p:spPr>
          <a:xfrm>
            <a:off x="6012160" y="2803434"/>
            <a:ext cx="0" cy="1057614"/>
          </a:xfrm>
          <a:prstGeom prst="straightConnector1">
            <a:avLst/>
          </a:prstGeom>
          <a:ln w="28575">
            <a:solidFill>
              <a:srgbClr val="F1811A"/>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31D03F0-6FF2-4FC5-835C-A459EC2766FB}"/>
              </a:ext>
            </a:extLst>
          </p:cNvPr>
          <p:cNvCxnSpPr>
            <a:cxnSpLocks/>
            <a:stCxn id="21" idx="3"/>
          </p:cNvCxnSpPr>
          <p:nvPr/>
        </p:nvCxnSpPr>
        <p:spPr>
          <a:xfrm>
            <a:off x="3635971" y="3819253"/>
            <a:ext cx="792013" cy="761875"/>
          </a:xfrm>
          <a:prstGeom prst="straightConnector1">
            <a:avLst/>
          </a:prstGeom>
          <a:ln w="28575">
            <a:solidFill>
              <a:srgbClr val="F181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40C8E32-F98E-42C2-AB97-9C7CDA519DC0}"/>
              </a:ext>
            </a:extLst>
          </p:cNvPr>
          <p:cNvCxnSpPr>
            <a:cxnSpLocks/>
            <a:stCxn id="22" idx="3"/>
          </p:cNvCxnSpPr>
          <p:nvPr/>
        </p:nvCxnSpPr>
        <p:spPr>
          <a:xfrm flipV="1">
            <a:off x="3635971" y="5301209"/>
            <a:ext cx="792013" cy="113332"/>
          </a:xfrm>
          <a:prstGeom prst="straightConnector1">
            <a:avLst/>
          </a:prstGeom>
          <a:ln w="28575">
            <a:solidFill>
              <a:srgbClr val="F1811A"/>
            </a:solidFill>
            <a:tailEnd type="triangle"/>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B6C741A2-3616-4601-B6D1-6C2E828FDFDF}"/>
              </a:ext>
            </a:extLst>
          </p:cNvPr>
          <p:cNvSpPr/>
          <p:nvPr/>
        </p:nvSpPr>
        <p:spPr>
          <a:xfrm>
            <a:off x="3691693" y="2044134"/>
            <a:ext cx="4768739" cy="759300"/>
          </a:xfrm>
          <a:prstGeom prst="rect">
            <a:avLst/>
          </a:prstGeom>
          <a:solidFill>
            <a:schemeClr val="bg1"/>
          </a:solidFill>
          <a:ln w="19050">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pPr algn="ctr"/>
            <a:r>
              <a:rPr lang="en-GB" spc="-40" dirty="0">
                <a:solidFill>
                  <a:schemeClr val="tx1"/>
                </a:solidFill>
              </a:rPr>
              <a:t>Write the thought on the top strip, then think about how that thought makes you feel.</a:t>
            </a:r>
          </a:p>
        </p:txBody>
      </p:sp>
      <p:sp>
        <p:nvSpPr>
          <p:cNvPr id="21" name="Rectangle 20">
            <a:extLst>
              <a:ext uri="{FF2B5EF4-FFF2-40B4-BE49-F238E27FC236}">
                <a16:creationId xmlns:a16="http://schemas.microsoft.com/office/drawing/2014/main" id="{208E8C3D-5999-48E6-9052-D8E02F97D267}"/>
              </a:ext>
            </a:extLst>
          </p:cNvPr>
          <p:cNvSpPr/>
          <p:nvPr/>
        </p:nvSpPr>
        <p:spPr>
          <a:xfrm>
            <a:off x="755650" y="3140968"/>
            <a:ext cx="2880321" cy="1356569"/>
          </a:xfrm>
          <a:prstGeom prst="rect">
            <a:avLst/>
          </a:prstGeom>
          <a:solidFill>
            <a:schemeClr val="bg1"/>
          </a:solidFill>
          <a:ln w="19050">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pPr algn="ctr"/>
            <a:r>
              <a:rPr lang="en-GB" spc="-40" dirty="0">
                <a:solidFill>
                  <a:schemeClr val="tx1"/>
                </a:solidFill>
              </a:rPr>
              <a:t>Write that on the second strip, then consider how the thought and feeling might make you behave.</a:t>
            </a:r>
          </a:p>
        </p:txBody>
      </p:sp>
      <p:sp>
        <p:nvSpPr>
          <p:cNvPr id="22" name="Rectangle 21">
            <a:extLst>
              <a:ext uri="{FF2B5EF4-FFF2-40B4-BE49-F238E27FC236}">
                <a16:creationId xmlns:a16="http://schemas.microsoft.com/office/drawing/2014/main" id="{9EFA378D-47CA-477A-8916-AD043F8341FC}"/>
              </a:ext>
            </a:extLst>
          </p:cNvPr>
          <p:cNvSpPr/>
          <p:nvPr/>
        </p:nvSpPr>
        <p:spPr>
          <a:xfrm>
            <a:off x="755650" y="4736256"/>
            <a:ext cx="2880321" cy="1356569"/>
          </a:xfrm>
          <a:prstGeom prst="rect">
            <a:avLst/>
          </a:prstGeom>
          <a:solidFill>
            <a:schemeClr val="bg1"/>
          </a:solidFill>
          <a:ln w="19050">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lIns="108000" rIns="144000" rtlCol="0" anchor="ctr"/>
          <a:lstStyle/>
          <a:p>
            <a:pPr algn="ctr"/>
            <a:r>
              <a:rPr lang="en-GB" spc="-40" dirty="0">
                <a:solidFill>
                  <a:schemeClr val="tx1"/>
                </a:solidFill>
              </a:rPr>
              <a:t>Write the behaviour on the last strip. Cut them out and fasten together to form a chain.</a:t>
            </a:r>
          </a:p>
        </p:txBody>
      </p:sp>
    </p:spTree>
    <p:extLst>
      <p:ext uri="{BB962C8B-B14F-4D97-AF65-F5344CB8AC3E}">
        <p14:creationId xmlns:p14="http://schemas.microsoft.com/office/powerpoint/2010/main" val="3444703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500"/>
                                        <p:tgtEl>
                                          <p:spTgt spid="19"/>
                                        </p:tgtEl>
                                      </p:cBhvr>
                                    </p:animEffect>
                                  </p:childTnLst>
                                </p:cTn>
                              </p:par>
                            </p:childTnLst>
                          </p:cTn>
                        </p:par>
                        <p:par>
                          <p:cTn id="19" fill="hold">
                            <p:stCondLst>
                              <p:cond delay="1500"/>
                            </p:stCondLst>
                            <p:childTnLst>
                              <p:par>
                                <p:cTn id="20" presetID="2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par>
                          <p:cTn id="28" fill="hold">
                            <p:stCondLst>
                              <p:cond delay="5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left)">
                                      <p:cBhvr>
                                        <p:cTn id="36" dur="500"/>
                                        <p:tgtEl>
                                          <p:spTgt spid="22"/>
                                        </p:tgtEl>
                                      </p:cBhvr>
                                    </p:animEffect>
                                  </p:childTnLst>
                                </p:cTn>
                              </p:par>
                            </p:childTnLst>
                          </p:cTn>
                        </p:par>
                        <p:par>
                          <p:cTn id="37" fill="hold">
                            <p:stCondLst>
                              <p:cond delay="500"/>
                            </p:stCondLst>
                            <p:childTnLst>
                              <p:par>
                                <p:cTn id="38" presetID="22" presetClass="entr" presetSubtype="8"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19" grpId="0" animBg="1"/>
      <p:bldP spid="21" grpId="0"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8693A-8C03-4B8F-8884-9E5C6ED6C3F8}"/>
              </a:ext>
            </a:extLst>
          </p:cNvPr>
          <p:cNvSpPr>
            <a:spLocks noGrp="1"/>
          </p:cNvSpPr>
          <p:nvPr>
            <p:ph type="title"/>
          </p:nvPr>
        </p:nvSpPr>
        <p:spPr/>
        <p:txBody>
          <a:bodyPr/>
          <a:lstStyle/>
          <a:p>
            <a:r>
              <a:rPr lang="en-GB" dirty="0"/>
              <a:t>The Chain Reaction</a:t>
            </a:r>
          </a:p>
        </p:txBody>
      </p:sp>
      <p:sp>
        <p:nvSpPr>
          <p:cNvPr id="3" name="Rectangle 2">
            <a:extLst>
              <a:ext uri="{FF2B5EF4-FFF2-40B4-BE49-F238E27FC236}">
                <a16:creationId xmlns:a16="http://schemas.microsoft.com/office/drawing/2014/main" id="{9765EBB7-DD48-4BC2-96AF-363962C84B9C}"/>
              </a:ext>
            </a:extLst>
          </p:cNvPr>
          <p:cNvSpPr/>
          <p:nvPr/>
        </p:nvSpPr>
        <p:spPr>
          <a:xfrm>
            <a:off x="1758923" y="1776873"/>
            <a:ext cx="5616624" cy="2308324"/>
          </a:xfrm>
          <a:prstGeom prst="rect">
            <a:avLst/>
          </a:prstGeom>
        </p:spPr>
        <p:txBody>
          <a:bodyPr wrap="square">
            <a:spAutoFit/>
          </a:bodyPr>
          <a:lstStyle/>
          <a:p>
            <a:pPr algn="ctr"/>
            <a:r>
              <a:rPr lang="en-GB" dirty="0"/>
              <a:t>Once you have made a negative paper chain, you are going to make a positive one on the same subject.</a:t>
            </a:r>
          </a:p>
          <a:p>
            <a:pPr algn="ctr"/>
            <a:endParaRPr lang="en-GB" dirty="0"/>
          </a:p>
          <a:p>
            <a:pPr algn="ctr"/>
            <a:r>
              <a:rPr lang="en-GB" dirty="0"/>
              <a:t>Think about how you could change the initial thought from a negative one to a positive one.</a:t>
            </a:r>
          </a:p>
          <a:p>
            <a:pPr algn="ctr"/>
            <a:endParaRPr lang="en-GB" dirty="0"/>
          </a:p>
          <a:p>
            <a:pPr algn="ctr"/>
            <a:r>
              <a:rPr lang="en-GB" dirty="0"/>
              <a:t>Consider how you would then feel differently and how you would behave differently.</a:t>
            </a:r>
          </a:p>
        </p:txBody>
      </p:sp>
      <p:pic>
        <p:nvPicPr>
          <p:cNvPr id="6" name="Individual Work">
            <a:extLst>
              <a:ext uri="{FF2B5EF4-FFF2-40B4-BE49-F238E27FC236}">
                <a16:creationId xmlns:a16="http://schemas.microsoft.com/office/drawing/2014/main" id="{3E32B688-1ABD-400E-B762-6B3CFB476AE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352" y="544048"/>
            <a:ext cx="864000" cy="864000"/>
          </a:xfrm>
          <a:prstGeom prst="rect">
            <a:avLst/>
          </a:prstGeom>
        </p:spPr>
      </p:pic>
      <p:pic>
        <p:nvPicPr>
          <p:cNvPr id="7" name="Picture 6">
            <a:extLst>
              <a:ext uri="{FF2B5EF4-FFF2-40B4-BE49-F238E27FC236}">
                <a16:creationId xmlns:a16="http://schemas.microsoft.com/office/drawing/2014/main" id="{64FB9C67-C3F0-4584-87F3-E08A38F2AD0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884"/>
          <a:stretch/>
        </p:blipFill>
        <p:spPr>
          <a:xfrm rot="21442338">
            <a:off x="826939" y="4565955"/>
            <a:ext cx="7749555" cy="1062224"/>
          </a:xfrm>
          <a:prstGeom prst="rect">
            <a:avLst/>
          </a:prstGeom>
        </p:spPr>
      </p:pic>
    </p:spTree>
    <p:extLst>
      <p:ext uri="{BB962C8B-B14F-4D97-AF65-F5344CB8AC3E}">
        <p14:creationId xmlns:p14="http://schemas.microsoft.com/office/powerpoint/2010/main" val="216520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78895"/>
            <a:ext cx="7571186" cy="994306"/>
          </a:xfrm>
        </p:spPr>
        <p:txBody>
          <a:bodyPr/>
          <a:lstStyle/>
          <a:p>
            <a:r>
              <a:rPr lang="en-GB" sz="3600" dirty="0"/>
              <a:t>Turn a Negative into a Positive</a:t>
            </a:r>
          </a:p>
        </p:txBody>
      </p:sp>
      <p:sp>
        <p:nvSpPr>
          <p:cNvPr id="3" name="Rectangle 2">
            <a:extLst>
              <a:ext uri="{FF2B5EF4-FFF2-40B4-BE49-F238E27FC236}">
                <a16:creationId xmlns:a16="http://schemas.microsoft.com/office/drawing/2014/main" id="{B083E5CF-64BF-4A6C-9604-033BCA5093A9}"/>
              </a:ext>
            </a:extLst>
          </p:cNvPr>
          <p:cNvSpPr/>
          <p:nvPr/>
        </p:nvSpPr>
        <p:spPr>
          <a:xfrm>
            <a:off x="1257249" y="1453639"/>
            <a:ext cx="6619971" cy="2308324"/>
          </a:xfrm>
          <a:prstGeom prst="rect">
            <a:avLst/>
          </a:prstGeom>
        </p:spPr>
        <p:txBody>
          <a:bodyPr wrap="square">
            <a:spAutoFit/>
          </a:bodyPr>
          <a:lstStyle/>
          <a:p>
            <a:pPr algn="ctr"/>
            <a:r>
              <a:rPr lang="en-GB" dirty="0"/>
              <a:t>Let’s think again about the child who didn’t want to speak in the class assembly.</a:t>
            </a:r>
          </a:p>
          <a:p>
            <a:pPr algn="ctr"/>
            <a:endParaRPr lang="en-GB" dirty="0"/>
          </a:p>
          <a:p>
            <a:pPr algn="ctr"/>
            <a:r>
              <a:rPr lang="en-GB" dirty="0"/>
              <a:t>With your partner, discuss how the thought, feeling and behaviour could all be positive instead of negative.</a:t>
            </a:r>
          </a:p>
          <a:p>
            <a:endParaRPr lang="en-GB" dirty="0"/>
          </a:p>
          <a:p>
            <a:pPr algn="ctr"/>
            <a:r>
              <a:rPr lang="en-GB" dirty="0"/>
              <a:t>Use your whiteboards, or spare paper, to draw a triangle and write the thought, feeling and behaviour on the three corners.</a:t>
            </a:r>
          </a:p>
        </p:txBody>
      </p:sp>
      <p:sp>
        <p:nvSpPr>
          <p:cNvPr id="4" name="Isosceles Triangle 3">
            <a:extLst>
              <a:ext uri="{FF2B5EF4-FFF2-40B4-BE49-F238E27FC236}">
                <a16:creationId xmlns:a16="http://schemas.microsoft.com/office/drawing/2014/main" id="{6E4519E6-A682-4DEE-A25F-7A842B8813CD}"/>
              </a:ext>
            </a:extLst>
          </p:cNvPr>
          <p:cNvSpPr/>
          <p:nvPr/>
        </p:nvSpPr>
        <p:spPr>
          <a:xfrm>
            <a:off x="5436096" y="4113556"/>
            <a:ext cx="2309331" cy="1891776"/>
          </a:xfrm>
          <a:prstGeom prst="triangle">
            <a:avLst/>
          </a:prstGeom>
          <a:noFill/>
          <a:ln w="57150">
            <a:solidFill>
              <a:srgbClr val="0195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Isosceles Triangle 4">
            <a:extLst>
              <a:ext uri="{FF2B5EF4-FFF2-40B4-BE49-F238E27FC236}">
                <a16:creationId xmlns:a16="http://schemas.microsoft.com/office/drawing/2014/main" id="{B92702F9-5BB0-4A25-B9FA-3552EE1670D9}"/>
              </a:ext>
            </a:extLst>
          </p:cNvPr>
          <p:cNvSpPr/>
          <p:nvPr/>
        </p:nvSpPr>
        <p:spPr>
          <a:xfrm>
            <a:off x="1334866" y="4101622"/>
            <a:ext cx="2309331" cy="1891776"/>
          </a:xfrm>
          <a:prstGeom prst="triangle">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Arrow Connector 5">
            <a:extLst>
              <a:ext uri="{FF2B5EF4-FFF2-40B4-BE49-F238E27FC236}">
                <a16:creationId xmlns:a16="http://schemas.microsoft.com/office/drawing/2014/main" id="{3EEA2CCA-32B6-4DEC-BF4F-352BB7D817CF}"/>
              </a:ext>
            </a:extLst>
          </p:cNvPr>
          <p:cNvCxnSpPr>
            <a:cxnSpLocks/>
          </p:cNvCxnSpPr>
          <p:nvPr/>
        </p:nvCxnSpPr>
        <p:spPr>
          <a:xfrm flipV="1">
            <a:off x="3491880" y="4658268"/>
            <a:ext cx="2038572" cy="18918"/>
          </a:xfrm>
          <a:prstGeom prst="straightConnector1">
            <a:avLst/>
          </a:prstGeom>
          <a:ln w="57150">
            <a:solidFill>
              <a:schemeClr val="tx2"/>
            </a:solidFill>
            <a:tailEnd type="triangle"/>
          </a:ln>
        </p:spPr>
        <p:style>
          <a:lnRef idx="1">
            <a:schemeClr val="accent1"/>
          </a:lnRef>
          <a:fillRef idx="0">
            <a:schemeClr val="accent1"/>
          </a:fillRef>
          <a:effectRef idx="0">
            <a:schemeClr val="accent1"/>
          </a:effectRef>
          <a:fontRef idx="minor">
            <a:schemeClr val="tx1"/>
          </a:fontRef>
        </p:style>
      </p:cxnSp>
      <p:pic>
        <p:nvPicPr>
          <p:cNvPr id="7" name="Talking Partners">
            <a:extLst>
              <a:ext uri="{FF2B5EF4-FFF2-40B4-BE49-F238E27FC236}">
                <a16:creationId xmlns:a16="http://schemas.microsoft.com/office/drawing/2014/main" id="{01FE20E1-0CC8-4EDE-A793-2223C7E2502A}"/>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28770" y="544048"/>
            <a:ext cx="864000" cy="864000"/>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left)">
                                      <p:cBhvr>
                                        <p:cTn id="25" dur="500"/>
                                        <p:tgtEl>
                                          <p:spTgt spid="6"/>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text, train, street&#10;&#10;Description automatically generated">
            <a:extLst>
              <a:ext uri="{FF2B5EF4-FFF2-40B4-BE49-F238E27FC236}">
                <a16:creationId xmlns:a16="http://schemas.microsoft.com/office/drawing/2014/main" id="{9A534D47-7294-4599-AA83-842DEB7F5CB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196068"/>
            <a:ext cx="9144000" cy="6465864"/>
          </a:xfrm>
          <a:prstGeom prst="rect">
            <a:avLst/>
          </a:prstGeom>
        </p:spPr>
      </p:pic>
      <p:pic>
        <p:nvPicPr>
          <p:cNvPr id="14" name="Picture 13">
            <a:extLst>
              <a:ext uri="{FF2B5EF4-FFF2-40B4-BE49-F238E27FC236}">
                <a16:creationId xmlns:a16="http://schemas.microsoft.com/office/drawing/2014/main" id="{142AA86A-3959-4178-B7D4-C9C72F2EEAB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71600" y="2897936"/>
            <a:ext cx="2756535" cy="3555400"/>
          </a:xfrm>
          <a:prstGeom prst="rect">
            <a:avLst/>
          </a:prstGeom>
        </p:spPr>
      </p:pic>
      <p:pic>
        <p:nvPicPr>
          <p:cNvPr id="16" name="Picture 15">
            <a:extLst>
              <a:ext uri="{FF2B5EF4-FFF2-40B4-BE49-F238E27FC236}">
                <a16:creationId xmlns:a16="http://schemas.microsoft.com/office/drawing/2014/main" id="{0B86C86F-9D13-4182-A032-A2EADD823F1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13782" y="2897935"/>
            <a:ext cx="2814602" cy="3555401"/>
          </a:xfrm>
          <a:prstGeom prst="rect">
            <a:avLst/>
          </a:prstGeom>
        </p:spPr>
      </p:pic>
      <p:pic>
        <p:nvPicPr>
          <p:cNvPr id="6" name="border" descr="A screen shot of a computer&#10;&#10;Description automatically generated">
            <a:extLst>
              <a:ext uri="{FF2B5EF4-FFF2-40B4-BE49-F238E27FC236}">
                <a16:creationId xmlns:a16="http://schemas.microsoft.com/office/drawing/2014/main" id="{A18C3943-E388-4C39-B809-36F1D5B8D0B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7" name="Speech Bubble: Rectangle 6">
            <a:extLst>
              <a:ext uri="{FF2B5EF4-FFF2-40B4-BE49-F238E27FC236}">
                <a16:creationId xmlns:a16="http://schemas.microsoft.com/office/drawing/2014/main" id="{2F3C6F60-ADB5-4730-BF34-9B266281C29A}"/>
              </a:ext>
            </a:extLst>
          </p:cNvPr>
          <p:cNvSpPr/>
          <p:nvPr/>
        </p:nvSpPr>
        <p:spPr>
          <a:xfrm>
            <a:off x="899592" y="1491657"/>
            <a:ext cx="2520280" cy="1073247"/>
          </a:xfrm>
          <a:prstGeom prst="wedgeRectCallout">
            <a:avLst>
              <a:gd name="adj1" fmla="val -14620"/>
              <a:gd name="adj2" fmla="val 78051"/>
            </a:avLst>
          </a:prstGeom>
          <a:solidFill>
            <a:schemeClr val="bg1"/>
          </a:solidFill>
          <a:ln w="28575">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What are </a:t>
            </a:r>
            <a:br>
              <a:rPr lang="en-GB" dirty="0">
                <a:solidFill>
                  <a:schemeClr val="tx1"/>
                </a:solidFill>
              </a:rPr>
            </a:br>
            <a:r>
              <a:rPr lang="en-GB" dirty="0">
                <a:solidFill>
                  <a:schemeClr val="tx1"/>
                </a:solidFill>
              </a:rPr>
              <a:t>thoughts, feelings </a:t>
            </a:r>
            <a:br>
              <a:rPr lang="en-GB" dirty="0">
                <a:solidFill>
                  <a:schemeClr val="tx1"/>
                </a:solidFill>
              </a:rPr>
            </a:br>
            <a:r>
              <a:rPr lang="en-GB" dirty="0">
                <a:solidFill>
                  <a:schemeClr val="tx1"/>
                </a:solidFill>
              </a:rPr>
              <a:t>and behaviours?</a:t>
            </a:r>
          </a:p>
        </p:txBody>
      </p:sp>
      <p:sp>
        <p:nvSpPr>
          <p:cNvPr id="10" name="Speech Bubble: Rectangle 9">
            <a:extLst>
              <a:ext uri="{FF2B5EF4-FFF2-40B4-BE49-F238E27FC236}">
                <a16:creationId xmlns:a16="http://schemas.microsoft.com/office/drawing/2014/main" id="{681E1447-FC6A-41C3-82E9-DC4F359B8457}"/>
              </a:ext>
            </a:extLst>
          </p:cNvPr>
          <p:cNvSpPr/>
          <p:nvPr/>
        </p:nvSpPr>
        <p:spPr>
          <a:xfrm>
            <a:off x="4992588" y="1488437"/>
            <a:ext cx="3024336" cy="1050945"/>
          </a:xfrm>
          <a:prstGeom prst="wedgeRectCallout">
            <a:avLst>
              <a:gd name="adj1" fmla="val 14376"/>
              <a:gd name="adj2" fmla="val 71281"/>
            </a:avLst>
          </a:prstGeom>
          <a:solidFill>
            <a:schemeClr val="bg1"/>
          </a:solidFill>
          <a:ln w="28575">
            <a:solidFill>
              <a:srgbClr val="F181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How do thoughts, </a:t>
            </a:r>
            <a:br>
              <a:rPr lang="en-GB" dirty="0">
                <a:solidFill>
                  <a:schemeClr val="tx1"/>
                </a:solidFill>
              </a:rPr>
            </a:br>
            <a:r>
              <a:rPr lang="en-GB" dirty="0">
                <a:solidFill>
                  <a:schemeClr val="tx1"/>
                </a:solidFill>
              </a:rPr>
              <a:t>feelings and behaviours influence each other?</a:t>
            </a:r>
          </a:p>
        </p:txBody>
      </p:sp>
    </p:spTree>
    <p:extLst>
      <p:ext uri="{BB962C8B-B14F-4D97-AF65-F5344CB8AC3E}">
        <p14:creationId xmlns:p14="http://schemas.microsoft.com/office/powerpoint/2010/main" val="326302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4" id="{91906BCC-D3E6-4E1E-9D3B-0D795D1CF8BA}" vid="{73F68995-5F23-4703-B337-9914CB83CA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111</TotalTime>
  <Words>1165</Words>
  <Application>Microsoft Office PowerPoint</Application>
  <PresentationFormat>On-screen Show (4:3)</PresentationFormat>
  <Paragraphs>111</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Roboto</vt:lpstr>
      <vt:lpstr>Twinkl</vt:lpstr>
      <vt:lpstr>Arial</vt:lpstr>
      <vt:lpstr>Office Theme</vt:lpstr>
      <vt:lpstr>PowerPoint Presentation</vt:lpstr>
      <vt:lpstr>PowerPoint Presentation</vt:lpstr>
      <vt:lpstr>PowerPoint Presentation</vt:lpstr>
      <vt:lpstr>Positive and Negative Thoughts</vt:lpstr>
      <vt:lpstr>Thoughts, Feelings and Behaviours</vt:lpstr>
      <vt:lpstr>Thoughts, Feelings and Behaviours</vt:lpstr>
      <vt:lpstr>Thoughts, Feelings and Behaviours</vt:lpstr>
      <vt:lpstr>Thoughts, Feelings and Behaviours</vt:lpstr>
      <vt:lpstr>The Cognitive Triangle</vt:lpstr>
      <vt:lpstr>The Cognitive Triangle</vt:lpstr>
      <vt:lpstr>The Cognitive Triangle</vt:lpstr>
      <vt:lpstr>The Cognitive Triangle</vt:lpstr>
      <vt:lpstr>The Cognitive Triangle</vt:lpstr>
      <vt:lpstr>The Cognitive Triangle</vt:lpstr>
      <vt:lpstr>The Chain Reaction</vt:lpstr>
      <vt:lpstr>The Chain Reaction</vt:lpstr>
      <vt:lpstr>The Chain Reaction</vt:lpstr>
      <vt:lpstr>Reflecting</vt:lpstr>
      <vt:lpstr>Turn a Negative into a Positive</vt:lpstr>
      <vt:lpstr>The Big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Marine Redon</dc:creator>
  <cp:lastModifiedBy>Sarah Fleming</cp:lastModifiedBy>
  <cp:revision>13</cp:revision>
  <dcterms:created xsi:type="dcterms:W3CDTF">2020-08-25T12:30:14Z</dcterms:created>
  <dcterms:modified xsi:type="dcterms:W3CDTF">2022-09-28T16:09:28Z</dcterms:modified>
</cp:coreProperties>
</file>