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7"/>
  </p:notesMasterIdLst>
  <p:handoutMasterIdLst>
    <p:handoutMasterId r:id="rId28"/>
  </p:handoutMasterIdLst>
  <p:sldIdLst>
    <p:sldId id="258" r:id="rId2"/>
    <p:sldId id="263" r:id="rId3"/>
    <p:sldId id="294" r:id="rId4"/>
    <p:sldId id="295" r:id="rId5"/>
    <p:sldId id="296" r:id="rId6"/>
    <p:sldId id="307" r:id="rId7"/>
    <p:sldId id="308" r:id="rId8"/>
    <p:sldId id="309" r:id="rId9"/>
    <p:sldId id="310" r:id="rId10"/>
    <p:sldId id="311" r:id="rId11"/>
    <p:sldId id="312" r:id="rId12"/>
    <p:sldId id="313" r:id="rId13"/>
    <p:sldId id="314" r:id="rId14"/>
    <p:sldId id="315" r:id="rId15"/>
    <p:sldId id="316" r:id="rId16"/>
    <p:sldId id="317" r:id="rId17"/>
    <p:sldId id="318" r:id="rId18"/>
    <p:sldId id="319" r:id="rId19"/>
    <p:sldId id="320" r:id="rId20"/>
    <p:sldId id="321" r:id="rId21"/>
    <p:sldId id="322" r:id="rId22"/>
    <p:sldId id="297" r:id="rId23"/>
    <p:sldId id="323" r:id="rId24"/>
    <p:sldId id="298" r:id="rId25"/>
    <p:sldId id="324" r:id="rId26"/>
  </p:sldIdLst>
  <p:sldSz cx="9144000" cy="6858000" type="screen4x3"/>
  <p:notesSz cx="6858000" cy="9144000"/>
  <p:embeddedFontLst>
    <p:embeddedFont>
      <p:font typeface="Roboto" panose="02000000000000000000" pitchFamily="2" charset="0"/>
      <p:regular r:id="rId29"/>
      <p:bold r:id="rId30"/>
      <p:italic r:id="rId31"/>
      <p:boldItalic r:id="rId32"/>
    </p:embeddedFont>
    <p:embeddedFont>
      <p:font typeface="Twinkl" panose="020B0604020202020204" charset="0"/>
      <p:regular r:id="rId33"/>
      <p:bold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68AC"/>
    <a:srgbClr val="F1811A"/>
    <a:srgbClr val="EF8218"/>
    <a:srgbClr val="D47DB1"/>
    <a:srgbClr val="A873B0"/>
    <a:srgbClr val="00A8E9"/>
    <a:srgbClr val="ACDDFC"/>
    <a:srgbClr val="FAB001"/>
    <a:srgbClr val="8D358B"/>
    <a:srgbClr val="2DB6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howGuides="1">
      <p:cViewPr varScale="1">
        <p:scale>
          <a:sx n="86" d="100"/>
          <a:sy n="86" d="100"/>
        </p:scale>
        <p:origin x="1339" y="5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2.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28/09/2022</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28/09/2022</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9"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slide" Target="slide11.xml"/><Relationship Id="rId7" Type="http://schemas.openxmlformats.org/officeDocument/2006/relationships/image" Target="../media/image11.png"/><Relationship Id="rId2" Type="http://schemas.openxmlformats.org/officeDocument/2006/relationships/slide" Target="slide10.xml"/><Relationship Id="rId1" Type="http://schemas.openxmlformats.org/officeDocument/2006/relationships/slideLayout" Target="../slideLayouts/slideLayout3.xml"/><Relationship Id="rId6" Type="http://schemas.openxmlformats.org/officeDocument/2006/relationships/slide" Target="slide14.xml"/><Relationship Id="rId5" Type="http://schemas.openxmlformats.org/officeDocument/2006/relationships/slide" Target="slide13.xml"/><Relationship Id="rId4" Type="http://schemas.openxmlformats.org/officeDocument/2006/relationships/slide" Target="slide12.xml"/><Relationship Id="rId9" Type="http://schemas.openxmlformats.org/officeDocument/2006/relationships/slide" Target="slide15.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7.png"/><Relationship Id="rId1" Type="http://schemas.openxmlformats.org/officeDocument/2006/relationships/slideLayout" Target="../slideLayouts/slideLayout3.xml"/><Relationship Id="rId5" Type="http://schemas.openxmlformats.org/officeDocument/2006/relationships/slide" Target="slide9.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slide" Target="slide9.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0.png"/><Relationship Id="rId1" Type="http://schemas.openxmlformats.org/officeDocument/2006/relationships/slideLayout" Target="../slideLayouts/slideLayout3.xml"/><Relationship Id="rId4" Type="http://schemas.openxmlformats.org/officeDocument/2006/relationships/slide" Target="slide9.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slide" Target="slide9.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2.png"/><Relationship Id="rId1" Type="http://schemas.openxmlformats.org/officeDocument/2006/relationships/slideLayout" Target="../slideLayouts/slideLayout3.xml"/><Relationship Id="rId5" Type="http://schemas.openxmlformats.org/officeDocument/2006/relationships/image" Target="../media/image23.png"/><Relationship Id="rId4" Type="http://schemas.openxmlformats.org/officeDocument/2006/relationships/slide" Target="slide9.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27.png"/><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slide" Target="slide23.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latin typeface="Twinkl" pitchFamily="50" charset="0"/>
              </a:rPr>
              <a:t>I understand the concept and impact of positive thinking.</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dirty="0">
                <a:latin typeface="Twinkl" pitchFamily="50" charset="0"/>
              </a:rPr>
              <a:t>I can identify helpful and unhelpful thoughts.</a:t>
            </a:r>
          </a:p>
          <a:p>
            <a:pPr>
              <a:lnSpc>
                <a:spcPct val="100000"/>
              </a:lnSpc>
            </a:pPr>
            <a:r>
              <a:rPr lang="en-GB" dirty="0">
                <a:latin typeface="Twinkl" pitchFamily="50" charset="0"/>
              </a:rPr>
              <a:t>I can name some strategies to deal with unhelpful thoughts.</a:t>
            </a:r>
          </a:p>
          <a:p>
            <a:pPr>
              <a:lnSpc>
                <a:spcPct val="100000"/>
              </a:lnSpc>
            </a:pPr>
            <a:r>
              <a:rPr lang="en-GB" dirty="0">
                <a:latin typeface="Twinkl" pitchFamily="50" charset="0"/>
              </a:rPr>
              <a:t>I can generate positive affirmations.</a:t>
            </a:r>
          </a:p>
        </p:txBody>
      </p:sp>
      <p:sp>
        <p:nvSpPr>
          <p:cNvPr id="9" name="TextBox 21"/>
          <p:cNvSpPr txBox="1">
            <a:spLocks noChangeArrowheads="1"/>
          </p:cNvSpPr>
          <p:nvPr/>
        </p:nvSpPr>
        <p:spPr bwMode="auto">
          <a:xfrm>
            <a:off x="2375756" y="6247089"/>
            <a:ext cx="4392488" cy="63248"/>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grass, outdoor, green, field&#10;&#10;Description automatically generated">
            <a:extLst>
              <a:ext uri="{FF2B5EF4-FFF2-40B4-BE49-F238E27FC236}">
                <a16:creationId xmlns:a16="http://schemas.microsoft.com/office/drawing/2014/main" id="{B29179E9-0E28-4D5D-8616-3C51FB001F6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96068"/>
            <a:ext cx="9144000" cy="6465864"/>
          </a:xfrm>
          <a:prstGeom prst="rect">
            <a:avLst/>
          </a:prstGeom>
        </p:spPr>
      </p:pic>
      <p:pic>
        <p:nvPicPr>
          <p:cNvPr id="9" name="border" descr="A screen shot of a computer&#10;&#10;Description automatically generated">
            <a:extLst>
              <a:ext uri="{FF2B5EF4-FFF2-40B4-BE49-F238E27FC236}">
                <a16:creationId xmlns:a16="http://schemas.microsoft.com/office/drawing/2014/main" id="{195B018E-917C-4EDA-A9CA-CF1CE1FEF83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5" name="Speech Bubble: Rectangle 14">
            <a:extLst>
              <a:ext uri="{FF2B5EF4-FFF2-40B4-BE49-F238E27FC236}">
                <a16:creationId xmlns:a16="http://schemas.microsoft.com/office/drawing/2014/main" id="{F9D6354D-C4F4-4336-A39E-2386953B3C65}"/>
              </a:ext>
            </a:extLst>
          </p:cNvPr>
          <p:cNvSpPr/>
          <p:nvPr/>
        </p:nvSpPr>
        <p:spPr>
          <a:xfrm>
            <a:off x="2123728" y="3778275"/>
            <a:ext cx="4824536" cy="802853"/>
          </a:xfrm>
          <a:prstGeom prst="wedgeRectCallout">
            <a:avLst>
              <a:gd name="adj1" fmla="val 47948"/>
              <a:gd name="adj2" fmla="val -17604"/>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How can we encourage </a:t>
            </a:r>
            <a:br>
              <a:rPr lang="en-GB" dirty="0">
                <a:solidFill>
                  <a:schemeClr val="bg1"/>
                </a:solidFill>
              </a:rPr>
            </a:br>
            <a:r>
              <a:rPr lang="en-GB" dirty="0">
                <a:solidFill>
                  <a:schemeClr val="bg1"/>
                </a:solidFill>
              </a:rPr>
              <a:t>helpful thoughts? </a:t>
            </a:r>
          </a:p>
        </p:txBody>
      </p:sp>
      <p:sp>
        <p:nvSpPr>
          <p:cNvPr id="14" name="Speech Bubble: Rectangle 13">
            <a:extLst>
              <a:ext uri="{FF2B5EF4-FFF2-40B4-BE49-F238E27FC236}">
                <a16:creationId xmlns:a16="http://schemas.microsoft.com/office/drawing/2014/main" id="{C40889D5-53C5-4CC7-A9F6-062DD256235C}"/>
              </a:ext>
            </a:extLst>
          </p:cNvPr>
          <p:cNvSpPr/>
          <p:nvPr/>
        </p:nvSpPr>
        <p:spPr>
          <a:xfrm>
            <a:off x="1619672" y="2832270"/>
            <a:ext cx="5713096" cy="802853"/>
          </a:xfrm>
          <a:prstGeom prst="wedgeRectCallout">
            <a:avLst>
              <a:gd name="adj1" fmla="val 49256"/>
              <a:gd name="adj2" fmla="val -12380"/>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What should we do </a:t>
            </a:r>
            <a:r>
              <a:rPr lang="en-GB" dirty="0"/>
              <a:t>when we have</a:t>
            </a:r>
            <a:r>
              <a:rPr lang="en-GB" dirty="0">
                <a:solidFill>
                  <a:schemeClr val="bg1"/>
                </a:solidFill>
              </a:rPr>
              <a:t> </a:t>
            </a:r>
            <a:br>
              <a:rPr lang="en-GB" dirty="0">
                <a:solidFill>
                  <a:schemeClr val="bg1"/>
                </a:solidFill>
              </a:rPr>
            </a:br>
            <a:r>
              <a:rPr lang="en-GB" dirty="0">
                <a:solidFill>
                  <a:schemeClr val="bg1"/>
                </a:solidFill>
              </a:rPr>
              <a:t>unhelpful thoughts?</a:t>
            </a:r>
          </a:p>
        </p:txBody>
      </p:sp>
      <p:sp>
        <p:nvSpPr>
          <p:cNvPr id="13" name="Speech Bubble: Rectangle 12">
            <a:extLst>
              <a:ext uri="{FF2B5EF4-FFF2-40B4-BE49-F238E27FC236}">
                <a16:creationId xmlns:a16="http://schemas.microsoft.com/office/drawing/2014/main" id="{5F6DC16F-B3EC-4CE4-916C-C8C6927D370A}"/>
              </a:ext>
            </a:extLst>
          </p:cNvPr>
          <p:cNvSpPr/>
          <p:nvPr/>
        </p:nvSpPr>
        <p:spPr>
          <a:xfrm>
            <a:off x="1547664" y="1916832"/>
            <a:ext cx="5893116" cy="772286"/>
          </a:xfrm>
          <a:prstGeom prst="wedgeRectCallout">
            <a:avLst>
              <a:gd name="adj1" fmla="val -49079"/>
              <a:gd name="adj2" fmla="val 26145"/>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How do helpful and unhelpful thoughts </a:t>
            </a:r>
            <a:br>
              <a:rPr lang="en-GB" dirty="0">
                <a:solidFill>
                  <a:schemeClr val="bg1"/>
                </a:solidFill>
              </a:rPr>
            </a:br>
            <a:r>
              <a:rPr lang="en-GB" dirty="0">
                <a:solidFill>
                  <a:schemeClr val="bg1"/>
                </a:solidFill>
              </a:rPr>
              <a:t>affect the way we feel and act?</a:t>
            </a:r>
            <a:endParaRPr lang="en-GB" b="1" dirty="0">
              <a:solidFill>
                <a:schemeClr val="bg1"/>
              </a:solidFill>
            </a:endParaRPr>
          </a:p>
        </p:txBody>
      </p:sp>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10" name="Picture 9">
            <a:extLst>
              <a:ext uri="{FF2B5EF4-FFF2-40B4-BE49-F238E27FC236}">
                <a16:creationId xmlns:a16="http://schemas.microsoft.com/office/drawing/2014/main" id="{068047CD-65F5-498A-A433-B791BCCADAC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55099" y="1588372"/>
            <a:ext cx="2720757" cy="4797152"/>
          </a:xfrm>
          <a:prstGeom prst="rect">
            <a:avLst/>
          </a:prstGeom>
        </p:spPr>
      </p:pic>
      <p:pic>
        <p:nvPicPr>
          <p:cNvPr id="12" name="Picture 11">
            <a:extLst>
              <a:ext uri="{FF2B5EF4-FFF2-40B4-BE49-F238E27FC236}">
                <a16:creationId xmlns:a16="http://schemas.microsoft.com/office/drawing/2014/main" id="{5D869279-D2AA-4D9A-9515-171AE627DEB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638660" y="1588372"/>
            <a:ext cx="2325828" cy="4797152"/>
          </a:xfrm>
          <a:prstGeom prst="rect">
            <a:avLst/>
          </a:prstGeom>
        </p:spPr>
      </p:pic>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ipe(left)">
                                      <p:cBhvr>
                                        <p:cTn id="14" dur="500"/>
                                        <p:tgtEl>
                                          <p:spTgt spid="13"/>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wipe(left)">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Penny for Your Thoughts</a:t>
            </a:r>
          </a:p>
        </p:txBody>
      </p:sp>
      <p:sp>
        <p:nvSpPr>
          <p:cNvPr id="3" name="Rectangle 2">
            <a:extLst>
              <a:ext uri="{FF2B5EF4-FFF2-40B4-BE49-F238E27FC236}">
                <a16:creationId xmlns:a16="http://schemas.microsoft.com/office/drawing/2014/main" id="{F2DE178C-70E1-4E7A-9523-8B53D881B350}"/>
              </a:ext>
            </a:extLst>
          </p:cNvPr>
          <p:cNvSpPr/>
          <p:nvPr/>
        </p:nvSpPr>
        <p:spPr>
          <a:xfrm>
            <a:off x="3707904" y="1508591"/>
            <a:ext cx="4680520" cy="1200329"/>
          </a:xfrm>
          <a:prstGeom prst="rect">
            <a:avLst/>
          </a:prstGeom>
        </p:spPr>
        <p:txBody>
          <a:bodyPr wrap="square">
            <a:spAutoFit/>
          </a:bodyPr>
          <a:lstStyle/>
          <a:p>
            <a:pPr algn="ctr"/>
            <a:r>
              <a:rPr lang="en-GB" dirty="0"/>
              <a:t>Have you ever heard the saying 'a penny for your thoughts'? It is said when one person is deep in thought and another person wants to know what they are thinking.</a:t>
            </a:r>
          </a:p>
        </p:txBody>
      </p:sp>
      <p:sp>
        <p:nvSpPr>
          <p:cNvPr id="4" name="Rectangle 3">
            <a:extLst>
              <a:ext uri="{FF2B5EF4-FFF2-40B4-BE49-F238E27FC236}">
                <a16:creationId xmlns:a16="http://schemas.microsoft.com/office/drawing/2014/main" id="{260AFDE0-F659-4200-9440-50341D8CBC21}"/>
              </a:ext>
            </a:extLst>
          </p:cNvPr>
          <p:cNvSpPr/>
          <p:nvPr/>
        </p:nvSpPr>
        <p:spPr>
          <a:xfrm>
            <a:off x="3851920" y="2985053"/>
            <a:ext cx="4536430" cy="1126764"/>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pPr algn="ctr"/>
            <a:r>
              <a:rPr lang="en-GB" dirty="0"/>
              <a:t>Our thoughts can be positive or negative and it is completely normal to have a mixture of both.</a:t>
            </a:r>
          </a:p>
        </p:txBody>
      </p:sp>
      <p:pic>
        <p:nvPicPr>
          <p:cNvPr id="5" name="Picture 4">
            <a:extLst>
              <a:ext uri="{FF2B5EF4-FFF2-40B4-BE49-F238E27FC236}">
                <a16:creationId xmlns:a16="http://schemas.microsoft.com/office/drawing/2014/main" id="{EB3C3B11-9CBE-40E8-A445-7EADE6A7358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23528" y="1700808"/>
            <a:ext cx="3703239" cy="3695255"/>
          </a:xfrm>
          <a:prstGeom prst="rect">
            <a:avLst/>
          </a:prstGeom>
        </p:spPr>
      </p:pic>
      <p:pic>
        <p:nvPicPr>
          <p:cNvPr id="6" name="Whole Class">
            <a:extLst>
              <a:ext uri="{FF2B5EF4-FFF2-40B4-BE49-F238E27FC236}">
                <a16:creationId xmlns:a16="http://schemas.microsoft.com/office/drawing/2014/main" id="{603137B2-632A-4317-A8DB-9F40F082185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7" name="Rectangle 6">
            <a:extLst>
              <a:ext uri="{FF2B5EF4-FFF2-40B4-BE49-F238E27FC236}">
                <a16:creationId xmlns:a16="http://schemas.microsoft.com/office/drawing/2014/main" id="{BA81F5EC-63CF-4E02-8375-82080263BEC2}"/>
              </a:ext>
            </a:extLst>
          </p:cNvPr>
          <p:cNvSpPr/>
          <p:nvPr/>
        </p:nvSpPr>
        <p:spPr>
          <a:xfrm>
            <a:off x="3275856" y="4277400"/>
            <a:ext cx="5257401" cy="1754326"/>
          </a:xfrm>
          <a:prstGeom prst="rect">
            <a:avLst/>
          </a:prstGeom>
        </p:spPr>
        <p:txBody>
          <a:bodyPr wrap="square">
            <a:spAutoFit/>
          </a:bodyPr>
          <a:lstStyle/>
          <a:p>
            <a:pPr algn="ctr"/>
            <a:r>
              <a:rPr lang="en-GB" dirty="0"/>
              <a:t>Sometimes we keep our thoughts to </a:t>
            </a:r>
            <a:br>
              <a:rPr lang="en-GB" dirty="0"/>
            </a:br>
            <a:r>
              <a:rPr lang="en-GB" dirty="0"/>
              <a:t>ourselves, especially the negative ones, </a:t>
            </a:r>
            <a:br>
              <a:rPr lang="en-GB" dirty="0"/>
            </a:br>
            <a:r>
              <a:rPr lang="en-GB" dirty="0"/>
              <a:t>but it can be good to share your thoughts </a:t>
            </a:r>
            <a:br>
              <a:rPr lang="en-GB" dirty="0"/>
            </a:br>
            <a:r>
              <a:rPr lang="en-GB" dirty="0"/>
              <a:t>with someone else. That’s why this expression can be a good one to use – it helps people to share their thoughts, instead of bottling them up.</a:t>
            </a:r>
          </a:p>
        </p:txBody>
      </p:sp>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0" end="0"/>
                                            </p:txEl>
                                          </p:spTgt>
                                        </p:tgtEl>
                                        <p:attrNameLst>
                                          <p:attrName>style.visibility</p:attrName>
                                        </p:attrNameLst>
                                      </p:cBhvr>
                                      <p:to>
                                        <p:strVal val="visible"/>
                                      </p:to>
                                    </p:set>
                                    <p:animEffect transition="in" filter="fade">
                                      <p:cBhvr>
                                        <p:cTn id="21"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1323139-7C31-4833-B535-0B4E72F63B16}"/>
              </a:ext>
            </a:extLst>
          </p:cNvPr>
          <p:cNvSpPr/>
          <p:nvPr/>
        </p:nvSpPr>
        <p:spPr>
          <a:xfrm>
            <a:off x="1558728" y="4149080"/>
            <a:ext cx="6685680" cy="792088"/>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74198D36-B7C1-453E-A76D-CEF83CE88C63}"/>
              </a:ext>
            </a:extLst>
          </p:cNvPr>
          <p:cNvSpPr/>
          <p:nvPr/>
        </p:nvSpPr>
        <p:spPr>
          <a:xfrm>
            <a:off x="1558728" y="3191398"/>
            <a:ext cx="6685680" cy="792088"/>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493CD38-A5CF-44A3-AA08-5944223C233D}"/>
              </a:ext>
            </a:extLst>
          </p:cNvPr>
          <p:cNvSpPr/>
          <p:nvPr/>
        </p:nvSpPr>
        <p:spPr>
          <a:xfrm>
            <a:off x="1558728" y="2233716"/>
            <a:ext cx="6685680" cy="792088"/>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Penny for Your Thoughts</a:t>
            </a:r>
          </a:p>
        </p:txBody>
      </p:sp>
      <p:sp>
        <p:nvSpPr>
          <p:cNvPr id="3" name="Rectangle 2">
            <a:extLst>
              <a:ext uri="{FF2B5EF4-FFF2-40B4-BE49-F238E27FC236}">
                <a16:creationId xmlns:a16="http://schemas.microsoft.com/office/drawing/2014/main" id="{66C7FB7C-E811-4B34-9F5D-4AB1A7B8B5FC}"/>
              </a:ext>
            </a:extLst>
          </p:cNvPr>
          <p:cNvSpPr/>
          <p:nvPr/>
        </p:nvSpPr>
        <p:spPr>
          <a:xfrm>
            <a:off x="786815" y="1461551"/>
            <a:ext cx="7560840" cy="646331"/>
          </a:xfrm>
          <a:prstGeom prst="rect">
            <a:avLst/>
          </a:prstGeom>
        </p:spPr>
        <p:txBody>
          <a:bodyPr wrap="square">
            <a:spAutoFit/>
          </a:bodyPr>
          <a:lstStyle/>
          <a:p>
            <a:pPr algn="ctr"/>
            <a:r>
              <a:rPr lang="en-GB" dirty="0"/>
              <a:t>On your penny, write a negative thought that you have had recently or one you often have…</a:t>
            </a:r>
          </a:p>
        </p:txBody>
      </p:sp>
      <p:sp>
        <p:nvSpPr>
          <p:cNvPr id="4" name="Rectangle 3">
            <a:extLst>
              <a:ext uri="{FF2B5EF4-FFF2-40B4-BE49-F238E27FC236}">
                <a16:creationId xmlns:a16="http://schemas.microsoft.com/office/drawing/2014/main" id="{F57569D9-7A39-4F86-82A0-59EDF28B8045}"/>
              </a:ext>
            </a:extLst>
          </p:cNvPr>
          <p:cNvSpPr/>
          <p:nvPr/>
        </p:nvSpPr>
        <p:spPr>
          <a:xfrm>
            <a:off x="2627784" y="2306594"/>
            <a:ext cx="5400600" cy="646331"/>
          </a:xfrm>
          <a:prstGeom prst="rect">
            <a:avLst/>
          </a:prstGeom>
        </p:spPr>
        <p:txBody>
          <a:bodyPr wrap="square">
            <a:spAutoFit/>
          </a:bodyPr>
          <a:lstStyle/>
          <a:p>
            <a:pPr algn="ctr"/>
            <a:r>
              <a:rPr lang="en-GB" dirty="0">
                <a:solidFill>
                  <a:schemeClr val="bg1"/>
                </a:solidFill>
              </a:rPr>
              <a:t>It might be one where you are thinking something negative about yourself.</a:t>
            </a:r>
          </a:p>
        </p:txBody>
      </p:sp>
      <p:sp>
        <p:nvSpPr>
          <p:cNvPr id="5" name="Rectangle 4">
            <a:extLst>
              <a:ext uri="{FF2B5EF4-FFF2-40B4-BE49-F238E27FC236}">
                <a16:creationId xmlns:a16="http://schemas.microsoft.com/office/drawing/2014/main" id="{F22CCF69-749D-44D8-A4DC-ABC96A93AA47}"/>
              </a:ext>
            </a:extLst>
          </p:cNvPr>
          <p:cNvSpPr/>
          <p:nvPr/>
        </p:nvSpPr>
        <p:spPr>
          <a:xfrm>
            <a:off x="899592" y="5158933"/>
            <a:ext cx="7344815" cy="646331"/>
          </a:xfrm>
          <a:prstGeom prst="rect">
            <a:avLst/>
          </a:prstGeom>
        </p:spPr>
        <p:txBody>
          <a:bodyPr wrap="square">
            <a:spAutoFit/>
          </a:bodyPr>
          <a:lstStyle/>
          <a:p>
            <a:pPr algn="ctr"/>
            <a:r>
              <a:rPr lang="en-GB" dirty="0"/>
              <a:t>Let’s share some of the negative thoughts you wrote down to make sure we are all clear about what a negative, or unhelpful, thought is.</a:t>
            </a:r>
          </a:p>
        </p:txBody>
      </p:sp>
      <p:sp>
        <p:nvSpPr>
          <p:cNvPr id="7" name="Rectangle 6">
            <a:extLst>
              <a:ext uri="{FF2B5EF4-FFF2-40B4-BE49-F238E27FC236}">
                <a16:creationId xmlns:a16="http://schemas.microsoft.com/office/drawing/2014/main" id="{FB6CA06F-52E8-4F1F-9896-4BD11FFEFA01}"/>
              </a:ext>
            </a:extLst>
          </p:cNvPr>
          <p:cNvSpPr/>
          <p:nvPr/>
        </p:nvSpPr>
        <p:spPr>
          <a:xfrm>
            <a:off x="2987824" y="3264276"/>
            <a:ext cx="5040560" cy="646331"/>
          </a:xfrm>
          <a:prstGeom prst="rect">
            <a:avLst/>
          </a:prstGeom>
        </p:spPr>
        <p:txBody>
          <a:bodyPr wrap="square">
            <a:spAutoFit/>
          </a:bodyPr>
          <a:lstStyle/>
          <a:p>
            <a:pPr algn="ctr"/>
            <a:r>
              <a:rPr lang="en-GB" dirty="0">
                <a:solidFill>
                  <a:schemeClr val="bg1"/>
                </a:solidFill>
              </a:rPr>
              <a:t>It might be a thought linked to a particular worry or fear.</a:t>
            </a:r>
          </a:p>
        </p:txBody>
      </p:sp>
      <p:sp>
        <p:nvSpPr>
          <p:cNvPr id="8" name="Rectangle 7">
            <a:extLst>
              <a:ext uri="{FF2B5EF4-FFF2-40B4-BE49-F238E27FC236}">
                <a16:creationId xmlns:a16="http://schemas.microsoft.com/office/drawing/2014/main" id="{1120ED0E-E6FF-46FF-AACB-4F0ECCC1E74E}"/>
              </a:ext>
            </a:extLst>
          </p:cNvPr>
          <p:cNvSpPr/>
          <p:nvPr/>
        </p:nvSpPr>
        <p:spPr>
          <a:xfrm>
            <a:off x="2699792" y="4221958"/>
            <a:ext cx="5328592" cy="646331"/>
          </a:xfrm>
          <a:prstGeom prst="rect">
            <a:avLst/>
          </a:prstGeom>
        </p:spPr>
        <p:txBody>
          <a:bodyPr wrap="square">
            <a:spAutoFit/>
          </a:bodyPr>
          <a:lstStyle/>
          <a:p>
            <a:pPr algn="ctr"/>
            <a:r>
              <a:rPr lang="en-GB" dirty="0">
                <a:solidFill>
                  <a:schemeClr val="bg1"/>
                </a:solidFill>
              </a:rPr>
              <a:t>It might be a negative thought about something that is going to happen.</a:t>
            </a:r>
          </a:p>
        </p:txBody>
      </p:sp>
      <p:pic>
        <p:nvPicPr>
          <p:cNvPr id="11" name="Individual Work">
            <a:extLst>
              <a:ext uri="{FF2B5EF4-FFF2-40B4-BE49-F238E27FC236}">
                <a16:creationId xmlns:a16="http://schemas.microsoft.com/office/drawing/2014/main" id="{AB5EAAAF-E666-42DF-A63D-237A4FFBF75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352" y="538223"/>
            <a:ext cx="864000" cy="864000"/>
          </a:xfrm>
          <a:prstGeom prst="rect">
            <a:avLst/>
          </a:prstGeom>
        </p:spPr>
      </p:pic>
      <p:pic>
        <p:nvPicPr>
          <p:cNvPr id="13" name="Picture 12" descr="A picture containing bicycle, display, sign, racket&#10;&#10;Description automatically generated">
            <a:extLst>
              <a:ext uri="{FF2B5EF4-FFF2-40B4-BE49-F238E27FC236}">
                <a16:creationId xmlns:a16="http://schemas.microsoft.com/office/drawing/2014/main" id="{30B13784-BD67-4043-B0C3-EA7FEEC777D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7117" y="2192986"/>
            <a:ext cx="3023221" cy="2821670"/>
          </a:xfrm>
          <a:prstGeom prst="rect">
            <a:avLst/>
          </a:prstGeom>
        </p:spPr>
      </p:pic>
    </p:spTree>
    <p:extLst>
      <p:ext uri="{BB962C8B-B14F-4D97-AF65-F5344CB8AC3E}">
        <p14:creationId xmlns:p14="http://schemas.microsoft.com/office/powerpoint/2010/main" val="3317818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left)">
                                      <p:cBhvr>
                                        <p:cTn id="34" dur="500"/>
                                        <p:tgtEl>
                                          <p:spTgt spid="1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6" grpId="0" animBg="1"/>
      <p:bldP spid="3" grpId="0"/>
      <p:bldP spid="4" grpId="0"/>
      <p:bldP spid="5" grpId="0"/>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C104196-427B-4B97-941E-122CA69CCF38}"/>
              </a:ext>
            </a:extLst>
          </p:cNvPr>
          <p:cNvSpPr/>
          <p:nvPr/>
        </p:nvSpPr>
        <p:spPr>
          <a:xfrm>
            <a:off x="758133" y="2938838"/>
            <a:ext cx="7632773" cy="536558"/>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Why might negative thoughts be called unhelpful thoughts?</a:t>
            </a:r>
          </a:p>
        </p:txBody>
      </p:sp>
      <p:sp>
        <p:nvSpPr>
          <p:cNvPr id="2" name="Title 1">
            <a:extLst>
              <a:ext uri="{FF2B5EF4-FFF2-40B4-BE49-F238E27FC236}">
                <a16:creationId xmlns:a16="http://schemas.microsoft.com/office/drawing/2014/main" id="{8AC3037C-BE0A-4777-B135-B3B21E247A26}"/>
              </a:ext>
            </a:extLst>
          </p:cNvPr>
          <p:cNvSpPr>
            <a:spLocks noGrp="1"/>
          </p:cNvSpPr>
          <p:nvPr>
            <p:ph type="title"/>
          </p:nvPr>
        </p:nvSpPr>
        <p:spPr/>
        <p:txBody>
          <a:bodyPr/>
          <a:lstStyle/>
          <a:p>
            <a:r>
              <a:rPr lang="en-GB" dirty="0"/>
              <a:t>Unhelpful Thoughts</a:t>
            </a:r>
          </a:p>
        </p:txBody>
      </p:sp>
      <p:sp>
        <p:nvSpPr>
          <p:cNvPr id="3" name="Rectangle 2">
            <a:extLst>
              <a:ext uri="{FF2B5EF4-FFF2-40B4-BE49-F238E27FC236}">
                <a16:creationId xmlns:a16="http://schemas.microsoft.com/office/drawing/2014/main" id="{0FECDDAD-1349-40A5-9BC2-83A37AFF2ADD}"/>
              </a:ext>
            </a:extLst>
          </p:cNvPr>
          <p:cNvSpPr/>
          <p:nvPr/>
        </p:nvSpPr>
        <p:spPr>
          <a:xfrm>
            <a:off x="678803" y="1583435"/>
            <a:ext cx="7776864" cy="369332"/>
          </a:xfrm>
          <a:prstGeom prst="rect">
            <a:avLst/>
          </a:prstGeom>
        </p:spPr>
        <p:txBody>
          <a:bodyPr wrap="square">
            <a:spAutoFit/>
          </a:bodyPr>
          <a:lstStyle/>
          <a:p>
            <a:pPr algn="ctr"/>
            <a:r>
              <a:rPr lang="en-GB" dirty="0"/>
              <a:t>What is the impact of negative thoughts? After all, they are just thoughts!</a:t>
            </a:r>
          </a:p>
        </p:txBody>
      </p:sp>
      <p:sp>
        <p:nvSpPr>
          <p:cNvPr id="4" name="Rectangle 3">
            <a:extLst>
              <a:ext uri="{FF2B5EF4-FFF2-40B4-BE49-F238E27FC236}">
                <a16:creationId xmlns:a16="http://schemas.microsoft.com/office/drawing/2014/main" id="{6DC92F4E-19E1-4728-A1B5-269C9F9856A1}"/>
              </a:ext>
            </a:extLst>
          </p:cNvPr>
          <p:cNvSpPr/>
          <p:nvPr/>
        </p:nvSpPr>
        <p:spPr>
          <a:xfrm>
            <a:off x="750848" y="2228210"/>
            <a:ext cx="7632774" cy="369332"/>
          </a:xfrm>
          <a:prstGeom prst="rect">
            <a:avLst/>
          </a:prstGeom>
        </p:spPr>
        <p:txBody>
          <a:bodyPr wrap="square">
            <a:spAutoFit/>
          </a:bodyPr>
          <a:lstStyle/>
          <a:p>
            <a:pPr algn="ctr"/>
            <a:r>
              <a:rPr lang="en-GB" dirty="0"/>
              <a:t>With your partner, think of some consequences of negative thoughts…</a:t>
            </a:r>
          </a:p>
        </p:txBody>
      </p:sp>
      <p:pic>
        <p:nvPicPr>
          <p:cNvPr id="7" name="Talking Partners">
            <a:extLst>
              <a:ext uri="{FF2B5EF4-FFF2-40B4-BE49-F238E27FC236}">
                <a16:creationId xmlns:a16="http://schemas.microsoft.com/office/drawing/2014/main" id="{833404FD-75A0-4E21-87AF-47B1C6B6C08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352" y="544048"/>
            <a:ext cx="864000" cy="864000"/>
          </a:xfrm>
          <a:prstGeom prst="rect">
            <a:avLst/>
          </a:prstGeom>
        </p:spPr>
      </p:pic>
      <p:sp>
        <p:nvSpPr>
          <p:cNvPr id="8" name="Rectangle 7">
            <a:extLst>
              <a:ext uri="{FF2B5EF4-FFF2-40B4-BE49-F238E27FC236}">
                <a16:creationId xmlns:a16="http://schemas.microsoft.com/office/drawing/2014/main" id="{08EE15A5-C59B-4A3F-A3B1-ABC7F0384D52}"/>
              </a:ext>
            </a:extLst>
          </p:cNvPr>
          <p:cNvSpPr/>
          <p:nvPr/>
        </p:nvSpPr>
        <p:spPr>
          <a:xfrm>
            <a:off x="758133" y="3467299"/>
            <a:ext cx="7632773" cy="536558"/>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How might they affect the way we feel?</a:t>
            </a:r>
          </a:p>
        </p:txBody>
      </p:sp>
      <p:sp>
        <p:nvSpPr>
          <p:cNvPr id="9" name="Rectangle 8">
            <a:extLst>
              <a:ext uri="{FF2B5EF4-FFF2-40B4-BE49-F238E27FC236}">
                <a16:creationId xmlns:a16="http://schemas.microsoft.com/office/drawing/2014/main" id="{CBB7F800-8BDE-4782-80F8-3759B7ABA0C4}"/>
              </a:ext>
            </a:extLst>
          </p:cNvPr>
          <p:cNvSpPr/>
          <p:nvPr/>
        </p:nvSpPr>
        <p:spPr>
          <a:xfrm>
            <a:off x="758133" y="3995760"/>
            <a:ext cx="7632773" cy="536558"/>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How might they impact the way we act?</a:t>
            </a:r>
          </a:p>
        </p:txBody>
      </p:sp>
      <p:sp>
        <p:nvSpPr>
          <p:cNvPr id="10" name="Rectangle 9">
            <a:extLst>
              <a:ext uri="{FF2B5EF4-FFF2-40B4-BE49-F238E27FC236}">
                <a16:creationId xmlns:a16="http://schemas.microsoft.com/office/drawing/2014/main" id="{D8DFBB21-4DDF-4436-B277-17225A8D0554}"/>
              </a:ext>
            </a:extLst>
          </p:cNvPr>
          <p:cNvSpPr/>
          <p:nvPr/>
        </p:nvSpPr>
        <p:spPr>
          <a:xfrm>
            <a:off x="758133" y="4524221"/>
            <a:ext cx="7632773" cy="536558"/>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What might happen because of a negative thought?</a:t>
            </a:r>
          </a:p>
        </p:txBody>
      </p:sp>
      <p:sp>
        <p:nvSpPr>
          <p:cNvPr id="11" name="Rectangle 10">
            <a:extLst>
              <a:ext uri="{FF2B5EF4-FFF2-40B4-BE49-F238E27FC236}">
                <a16:creationId xmlns:a16="http://schemas.microsoft.com/office/drawing/2014/main" id="{658F886A-F800-4EB7-A459-3C59A770A469}"/>
              </a:ext>
            </a:extLst>
          </p:cNvPr>
          <p:cNvSpPr/>
          <p:nvPr/>
        </p:nvSpPr>
        <p:spPr>
          <a:xfrm>
            <a:off x="758133" y="5052682"/>
            <a:ext cx="7632773" cy="536558"/>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Can negative thoughts affect those around us?</a:t>
            </a:r>
          </a:p>
        </p:txBody>
      </p:sp>
    </p:spTree>
    <p:extLst>
      <p:ext uri="{BB962C8B-B14F-4D97-AF65-F5344CB8AC3E}">
        <p14:creationId xmlns:p14="http://schemas.microsoft.com/office/powerpoint/2010/main" val="3593845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up)">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up)">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up)">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up)">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up)">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p:bldP spid="4" grpId="0"/>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BAD6C-56DA-477B-8F17-BAAAFE1D2798}"/>
              </a:ext>
            </a:extLst>
          </p:cNvPr>
          <p:cNvSpPr>
            <a:spLocks noGrp="1"/>
          </p:cNvSpPr>
          <p:nvPr>
            <p:ph type="title"/>
          </p:nvPr>
        </p:nvSpPr>
        <p:spPr/>
        <p:txBody>
          <a:bodyPr/>
          <a:lstStyle/>
          <a:p>
            <a:r>
              <a:rPr lang="en-GB" dirty="0"/>
              <a:t>Unhelpful Thoughts</a:t>
            </a:r>
          </a:p>
        </p:txBody>
      </p:sp>
      <p:sp>
        <p:nvSpPr>
          <p:cNvPr id="3" name="Rectangle 2">
            <a:extLst>
              <a:ext uri="{FF2B5EF4-FFF2-40B4-BE49-F238E27FC236}">
                <a16:creationId xmlns:a16="http://schemas.microsoft.com/office/drawing/2014/main" id="{124B444A-64BF-40C7-A4E6-EFF2DE20D095}"/>
              </a:ext>
            </a:extLst>
          </p:cNvPr>
          <p:cNvSpPr/>
          <p:nvPr/>
        </p:nvSpPr>
        <p:spPr>
          <a:xfrm>
            <a:off x="827584" y="1412776"/>
            <a:ext cx="7416824" cy="2031325"/>
          </a:xfrm>
          <a:prstGeom prst="rect">
            <a:avLst/>
          </a:prstGeom>
        </p:spPr>
        <p:txBody>
          <a:bodyPr wrap="square">
            <a:spAutoFit/>
          </a:bodyPr>
          <a:lstStyle/>
          <a:p>
            <a:pPr algn="ctr"/>
            <a:r>
              <a:rPr lang="en-GB" dirty="0"/>
              <a:t>According to science, we tend to dwell on negative thoughts more than positive thoughts. This means they tend to stick around for longer in our minds. This is a real nuisance because those negative thoughts can cause us to produce stress chemicals in the brain which make us feel uncomfortable feelings.</a:t>
            </a:r>
          </a:p>
          <a:p>
            <a:endParaRPr lang="en-GB" dirty="0"/>
          </a:p>
          <a:p>
            <a:pPr algn="ctr"/>
            <a:r>
              <a:rPr lang="en-GB" dirty="0"/>
              <a:t>When was the last time you felt any of these emotions?</a:t>
            </a:r>
          </a:p>
        </p:txBody>
      </p:sp>
      <p:sp>
        <p:nvSpPr>
          <p:cNvPr id="4" name="TextBox 3">
            <a:extLst>
              <a:ext uri="{FF2B5EF4-FFF2-40B4-BE49-F238E27FC236}">
                <a16:creationId xmlns:a16="http://schemas.microsoft.com/office/drawing/2014/main" id="{1C89A6A8-C68B-4719-9908-EBFB07B59667}"/>
              </a:ext>
            </a:extLst>
          </p:cNvPr>
          <p:cNvSpPr txBox="1"/>
          <p:nvPr/>
        </p:nvSpPr>
        <p:spPr>
          <a:xfrm>
            <a:off x="2856674" y="4550345"/>
            <a:ext cx="905607" cy="369332"/>
          </a:xfrm>
          <a:prstGeom prst="rect">
            <a:avLst/>
          </a:prstGeom>
          <a:noFill/>
        </p:spPr>
        <p:txBody>
          <a:bodyPr wrap="square" rtlCol="0">
            <a:spAutoFit/>
          </a:bodyPr>
          <a:lstStyle/>
          <a:p>
            <a:pPr algn="ctr"/>
            <a:r>
              <a:rPr lang="en-GB" b="1" dirty="0">
                <a:solidFill>
                  <a:srgbClr val="FF0000"/>
                </a:solidFill>
              </a:rPr>
              <a:t>anger</a:t>
            </a:r>
          </a:p>
        </p:txBody>
      </p:sp>
      <p:sp>
        <p:nvSpPr>
          <p:cNvPr id="5" name="TextBox 4">
            <a:extLst>
              <a:ext uri="{FF2B5EF4-FFF2-40B4-BE49-F238E27FC236}">
                <a16:creationId xmlns:a16="http://schemas.microsoft.com/office/drawing/2014/main" id="{2A679710-84AA-4707-A696-10BAAA7DBEE7}"/>
              </a:ext>
            </a:extLst>
          </p:cNvPr>
          <p:cNvSpPr txBox="1"/>
          <p:nvPr/>
        </p:nvSpPr>
        <p:spPr>
          <a:xfrm>
            <a:off x="5526195" y="4669837"/>
            <a:ext cx="1104899" cy="369332"/>
          </a:xfrm>
          <a:prstGeom prst="rect">
            <a:avLst/>
          </a:prstGeom>
          <a:noFill/>
        </p:spPr>
        <p:txBody>
          <a:bodyPr wrap="square" rtlCol="0">
            <a:spAutoFit/>
          </a:bodyPr>
          <a:lstStyle/>
          <a:p>
            <a:pPr algn="ctr"/>
            <a:r>
              <a:rPr lang="en-GB" b="1" dirty="0">
                <a:solidFill>
                  <a:srgbClr val="00B050"/>
                </a:solidFill>
              </a:rPr>
              <a:t>worry</a:t>
            </a:r>
          </a:p>
        </p:txBody>
      </p:sp>
      <p:sp>
        <p:nvSpPr>
          <p:cNvPr id="6" name="TextBox 5">
            <a:extLst>
              <a:ext uri="{FF2B5EF4-FFF2-40B4-BE49-F238E27FC236}">
                <a16:creationId xmlns:a16="http://schemas.microsoft.com/office/drawing/2014/main" id="{12E4469B-FEE4-45D6-A6CC-0B19404A9FAE}"/>
              </a:ext>
            </a:extLst>
          </p:cNvPr>
          <p:cNvSpPr txBox="1"/>
          <p:nvPr/>
        </p:nvSpPr>
        <p:spPr>
          <a:xfrm>
            <a:off x="3779912" y="3789040"/>
            <a:ext cx="1300805" cy="369332"/>
          </a:xfrm>
          <a:prstGeom prst="rect">
            <a:avLst/>
          </a:prstGeom>
          <a:noFill/>
        </p:spPr>
        <p:txBody>
          <a:bodyPr wrap="square" rtlCol="0">
            <a:spAutoFit/>
          </a:bodyPr>
          <a:lstStyle/>
          <a:p>
            <a:pPr algn="ctr"/>
            <a:r>
              <a:rPr lang="en-GB" b="1" dirty="0">
                <a:solidFill>
                  <a:schemeClr val="tx2">
                    <a:lumMod val="60000"/>
                    <a:lumOff val="40000"/>
                  </a:schemeClr>
                </a:solidFill>
              </a:rPr>
              <a:t>self-doubt</a:t>
            </a:r>
          </a:p>
        </p:txBody>
      </p:sp>
      <p:sp>
        <p:nvSpPr>
          <p:cNvPr id="7" name="TextBox 6">
            <a:extLst>
              <a:ext uri="{FF2B5EF4-FFF2-40B4-BE49-F238E27FC236}">
                <a16:creationId xmlns:a16="http://schemas.microsoft.com/office/drawing/2014/main" id="{4E519F8C-3DCC-48CB-AD86-845A900D03E7}"/>
              </a:ext>
            </a:extLst>
          </p:cNvPr>
          <p:cNvSpPr txBox="1"/>
          <p:nvPr/>
        </p:nvSpPr>
        <p:spPr>
          <a:xfrm>
            <a:off x="2481535" y="5575171"/>
            <a:ext cx="1280746" cy="369332"/>
          </a:xfrm>
          <a:prstGeom prst="rect">
            <a:avLst/>
          </a:prstGeom>
          <a:noFill/>
        </p:spPr>
        <p:txBody>
          <a:bodyPr wrap="square" rtlCol="0">
            <a:spAutoFit/>
          </a:bodyPr>
          <a:lstStyle/>
          <a:p>
            <a:pPr algn="ctr"/>
            <a:r>
              <a:rPr lang="en-GB" b="1" dirty="0">
                <a:solidFill>
                  <a:srgbClr val="AD8CC0"/>
                </a:solidFill>
              </a:rPr>
              <a:t>fear</a:t>
            </a:r>
          </a:p>
        </p:txBody>
      </p:sp>
      <p:sp>
        <p:nvSpPr>
          <p:cNvPr id="8" name="TextBox 7">
            <a:extLst>
              <a:ext uri="{FF2B5EF4-FFF2-40B4-BE49-F238E27FC236}">
                <a16:creationId xmlns:a16="http://schemas.microsoft.com/office/drawing/2014/main" id="{5D0A9ECD-D3CF-4CC0-9D89-5E2F4C720CAA}"/>
              </a:ext>
            </a:extLst>
          </p:cNvPr>
          <p:cNvSpPr txBox="1"/>
          <p:nvPr/>
        </p:nvSpPr>
        <p:spPr>
          <a:xfrm>
            <a:off x="6757118" y="3897966"/>
            <a:ext cx="867509" cy="369332"/>
          </a:xfrm>
          <a:prstGeom prst="rect">
            <a:avLst/>
          </a:prstGeom>
          <a:noFill/>
        </p:spPr>
        <p:txBody>
          <a:bodyPr wrap="square" rtlCol="0">
            <a:spAutoFit/>
          </a:bodyPr>
          <a:lstStyle/>
          <a:p>
            <a:pPr algn="ctr"/>
            <a:r>
              <a:rPr lang="en-GB" b="1" dirty="0">
                <a:solidFill>
                  <a:schemeClr val="accent6"/>
                </a:solidFill>
              </a:rPr>
              <a:t>panic</a:t>
            </a:r>
          </a:p>
        </p:txBody>
      </p:sp>
      <p:sp>
        <p:nvSpPr>
          <p:cNvPr id="9" name="TextBox 8">
            <a:extLst>
              <a:ext uri="{FF2B5EF4-FFF2-40B4-BE49-F238E27FC236}">
                <a16:creationId xmlns:a16="http://schemas.microsoft.com/office/drawing/2014/main" id="{0D097584-6930-43C0-A869-761E183AAA63}"/>
              </a:ext>
            </a:extLst>
          </p:cNvPr>
          <p:cNvSpPr txBox="1"/>
          <p:nvPr/>
        </p:nvSpPr>
        <p:spPr>
          <a:xfrm>
            <a:off x="882533" y="5245883"/>
            <a:ext cx="915450" cy="369332"/>
          </a:xfrm>
          <a:prstGeom prst="rect">
            <a:avLst/>
          </a:prstGeom>
          <a:noFill/>
        </p:spPr>
        <p:txBody>
          <a:bodyPr wrap="square" rtlCol="0">
            <a:spAutoFit/>
          </a:bodyPr>
          <a:lstStyle/>
          <a:p>
            <a:pPr algn="ctr"/>
            <a:r>
              <a:rPr lang="en-GB" b="1" dirty="0">
                <a:solidFill>
                  <a:srgbClr val="00B0F0"/>
                </a:solidFill>
              </a:rPr>
              <a:t>tearful</a:t>
            </a:r>
          </a:p>
        </p:txBody>
      </p:sp>
      <p:sp>
        <p:nvSpPr>
          <p:cNvPr id="10" name="TextBox 9">
            <a:extLst>
              <a:ext uri="{FF2B5EF4-FFF2-40B4-BE49-F238E27FC236}">
                <a16:creationId xmlns:a16="http://schemas.microsoft.com/office/drawing/2014/main" id="{8EC32BB1-1AE5-4E66-A5D6-FF0EF44087F9}"/>
              </a:ext>
            </a:extLst>
          </p:cNvPr>
          <p:cNvSpPr txBox="1"/>
          <p:nvPr/>
        </p:nvSpPr>
        <p:spPr>
          <a:xfrm>
            <a:off x="4792999" y="5550633"/>
            <a:ext cx="1104899" cy="369332"/>
          </a:xfrm>
          <a:prstGeom prst="rect">
            <a:avLst/>
          </a:prstGeom>
          <a:noFill/>
        </p:spPr>
        <p:txBody>
          <a:bodyPr wrap="square" rtlCol="0">
            <a:spAutoFit/>
          </a:bodyPr>
          <a:lstStyle/>
          <a:p>
            <a:pPr algn="ctr"/>
            <a:r>
              <a:rPr lang="en-GB" b="1" dirty="0">
                <a:solidFill>
                  <a:schemeClr val="accent2"/>
                </a:solidFill>
              </a:rPr>
              <a:t>jealousy</a:t>
            </a:r>
          </a:p>
        </p:txBody>
      </p:sp>
      <p:sp>
        <p:nvSpPr>
          <p:cNvPr id="11" name="TextBox 10">
            <a:extLst>
              <a:ext uri="{FF2B5EF4-FFF2-40B4-BE49-F238E27FC236}">
                <a16:creationId xmlns:a16="http://schemas.microsoft.com/office/drawing/2014/main" id="{63F31D6E-E445-46E4-96AA-F47B442AFA3A}"/>
              </a:ext>
            </a:extLst>
          </p:cNvPr>
          <p:cNvSpPr txBox="1"/>
          <p:nvPr/>
        </p:nvSpPr>
        <p:spPr>
          <a:xfrm>
            <a:off x="7190873" y="5430549"/>
            <a:ext cx="1104899" cy="369332"/>
          </a:xfrm>
          <a:prstGeom prst="rect">
            <a:avLst/>
          </a:prstGeom>
          <a:noFill/>
        </p:spPr>
        <p:txBody>
          <a:bodyPr wrap="square" rtlCol="0">
            <a:spAutoFit/>
          </a:bodyPr>
          <a:lstStyle/>
          <a:p>
            <a:pPr algn="ctr"/>
            <a:r>
              <a:rPr lang="en-GB" b="1" dirty="0">
                <a:solidFill>
                  <a:schemeClr val="accent3">
                    <a:lumMod val="75000"/>
                  </a:schemeClr>
                </a:solidFill>
              </a:rPr>
              <a:t>stress</a:t>
            </a:r>
          </a:p>
        </p:txBody>
      </p:sp>
      <p:sp>
        <p:nvSpPr>
          <p:cNvPr id="12" name="TextBox 11">
            <a:extLst>
              <a:ext uri="{FF2B5EF4-FFF2-40B4-BE49-F238E27FC236}">
                <a16:creationId xmlns:a16="http://schemas.microsoft.com/office/drawing/2014/main" id="{57B87491-752E-437C-9F1E-5455A33EECE7}"/>
              </a:ext>
            </a:extLst>
          </p:cNvPr>
          <p:cNvSpPr txBox="1"/>
          <p:nvPr/>
        </p:nvSpPr>
        <p:spPr>
          <a:xfrm>
            <a:off x="1010063" y="4001367"/>
            <a:ext cx="787920" cy="369332"/>
          </a:xfrm>
          <a:prstGeom prst="rect">
            <a:avLst/>
          </a:prstGeom>
          <a:noFill/>
        </p:spPr>
        <p:txBody>
          <a:bodyPr wrap="square" rtlCol="0">
            <a:spAutoFit/>
          </a:bodyPr>
          <a:lstStyle/>
          <a:p>
            <a:pPr algn="ctr"/>
            <a:r>
              <a:rPr lang="en-GB" b="1" dirty="0">
                <a:solidFill>
                  <a:srgbClr val="92D050"/>
                </a:solidFill>
              </a:rPr>
              <a:t>guilt</a:t>
            </a:r>
          </a:p>
        </p:txBody>
      </p:sp>
      <p:pic>
        <p:nvPicPr>
          <p:cNvPr id="13" name="Talking Partners">
            <a:extLst>
              <a:ext uri="{FF2B5EF4-FFF2-40B4-BE49-F238E27FC236}">
                <a16:creationId xmlns:a16="http://schemas.microsoft.com/office/drawing/2014/main" id="{A0A7B0E6-6385-4AED-8752-F0ED57700EF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352" y="544048"/>
            <a:ext cx="864000" cy="864000"/>
          </a:xfrm>
          <a:prstGeom prst="rect">
            <a:avLst/>
          </a:prstGeom>
        </p:spPr>
      </p:pic>
    </p:spTree>
    <p:extLst>
      <p:ext uri="{BB962C8B-B14F-4D97-AF65-F5344CB8AC3E}">
        <p14:creationId xmlns:p14="http://schemas.microsoft.com/office/powerpoint/2010/main" val="826872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par>
                          <p:cTn id="38" fill="hold">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childTnLst>
                          </p:cTn>
                        </p:par>
                        <p:par>
                          <p:cTn id="42" fill="hold">
                            <p:stCondLst>
                              <p:cond delay="3500"/>
                            </p:stCondLst>
                            <p:childTnLst>
                              <p:par>
                                <p:cTn id="43" presetID="10" presetClass="entr" presetSubtype="0"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1"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4EA31-8642-4998-9A4A-0BC36A36A2E7}"/>
              </a:ext>
            </a:extLst>
          </p:cNvPr>
          <p:cNvSpPr>
            <a:spLocks noGrp="1"/>
          </p:cNvSpPr>
          <p:nvPr>
            <p:ph type="title"/>
          </p:nvPr>
        </p:nvSpPr>
        <p:spPr>
          <a:xfrm>
            <a:off x="467544" y="478895"/>
            <a:ext cx="7344816" cy="994306"/>
          </a:xfrm>
        </p:spPr>
        <p:txBody>
          <a:bodyPr/>
          <a:lstStyle/>
          <a:p>
            <a:r>
              <a:rPr lang="en-GB" sz="3400" dirty="0"/>
              <a:t>Dealing With Unhelpful Thoughts</a:t>
            </a:r>
          </a:p>
        </p:txBody>
      </p:sp>
      <p:sp>
        <p:nvSpPr>
          <p:cNvPr id="3" name="Rectangle 2">
            <a:extLst>
              <a:ext uri="{FF2B5EF4-FFF2-40B4-BE49-F238E27FC236}">
                <a16:creationId xmlns:a16="http://schemas.microsoft.com/office/drawing/2014/main" id="{C0F0DF56-7688-48AA-8AE2-6AA56496AB3E}"/>
              </a:ext>
            </a:extLst>
          </p:cNvPr>
          <p:cNvSpPr/>
          <p:nvPr/>
        </p:nvSpPr>
        <p:spPr>
          <a:xfrm>
            <a:off x="4610464" y="1984772"/>
            <a:ext cx="3635896" cy="2585323"/>
          </a:xfrm>
          <a:prstGeom prst="rect">
            <a:avLst/>
          </a:prstGeom>
        </p:spPr>
        <p:txBody>
          <a:bodyPr wrap="square">
            <a:spAutoFit/>
          </a:bodyPr>
          <a:lstStyle/>
          <a:p>
            <a:r>
              <a:rPr lang="en-GB" dirty="0"/>
              <a:t>Unhelpful (or negative) thoughts are normal and are a part of life. It isn’t wrong to have them but we need to know what to do with them, especially if we seem to be having a lot of them!</a:t>
            </a:r>
          </a:p>
          <a:p>
            <a:endParaRPr lang="en-GB" dirty="0"/>
          </a:p>
          <a:p>
            <a:r>
              <a:rPr lang="en-GB" dirty="0"/>
              <a:t>There are different strategies that work for different people.</a:t>
            </a:r>
          </a:p>
        </p:txBody>
      </p:sp>
      <p:pic>
        <p:nvPicPr>
          <p:cNvPr id="6" name="Whole Class">
            <a:extLst>
              <a:ext uri="{FF2B5EF4-FFF2-40B4-BE49-F238E27FC236}">
                <a16:creationId xmlns:a16="http://schemas.microsoft.com/office/drawing/2014/main" id="{D26EE032-53CB-49EA-B8BB-CEFCCAC3C2E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pic>
        <p:nvPicPr>
          <p:cNvPr id="8" name="Picture 7">
            <a:extLst>
              <a:ext uri="{FF2B5EF4-FFF2-40B4-BE49-F238E27FC236}">
                <a16:creationId xmlns:a16="http://schemas.microsoft.com/office/drawing/2014/main" id="{872F5AAD-9F6E-4E51-AFC0-BAD9107A005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3568" y="1628800"/>
            <a:ext cx="3723790" cy="3600400"/>
          </a:xfrm>
          <a:prstGeom prst="rect">
            <a:avLst/>
          </a:prstGeom>
        </p:spPr>
      </p:pic>
    </p:spTree>
    <p:extLst>
      <p:ext uri="{BB962C8B-B14F-4D97-AF65-F5344CB8AC3E}">
        <p14:creationId xmlns:p14="http://schemas.microsoft.com/office/powerpoint/2010/main" val="3289305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rrow: Right 5">
            <a:hlinkClick r:id="rId2" action="ppaction://hlinksldjump"/>
            <a:extLst>
              <a:ext uri="{FF2B5EF4-FFF2-40B4-BE49-F238E27FC236}">
                <a16:creationId xmlns:a16="http://schemas.microsoft.com/office/drawing/2014/main" id="{09F9B9F3-144A-49C0-8A82-D5E933EF8A6B}"/>
              </a:ext>
            </a:extLst>
          </p:cNvPr>
          <p:cNvSpPr/>
          <p:nvPr/>
        </p:nvSpPr>
        <p:spPr>
          <a:xfrm>
            <a:off x="7896294" y="1768979"/>
            <a:ext cx="564137" cy="567811"/>
          </a:xfrm>
          <a:prstGeom prst="rightArrow">
            <a:avLst>
              <a:gd name="adj1" fmla="val 50000"/>
              <a:gd name="adj2" fmla="val 58442"/>
            </a:avLst>
          </a:prstGeom>
          <a:solidFill>
            <a:srgbClr val="EF82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Arrow: Right 16">
            <a:hlinkClick r:id="rId3" action="ppaction://hlinksldjump"/>
            <a:extLst>
              <a:ext uri="{FF2B5EF4-FFF2-40B4-BE49-F238E27FC236}">
                <a16:creationId xmlns:a16="http://schemas.microsoft.com/office/drawing/2014/main" id="{E275B559-DB61-4626-A1DC-85E3F135CA21}"/>
              </a:ext>
            </a:extLst>
          </p:cNvPr>
          <p:cNvSpPr/>
          <p:nvPr/>
        </p:nvSpPr>
        <p:spPr>
          <a:xfrm>
            <a:off x="7896294" y="2566966"/>
            <a:ext cx="564137" cy="567811"/>
          </a:xfrm>
          <a:prstGeom prst="rightArrow">
            <a:avLst>
              <a:gd name="adj1" fmla="val 50000"/>
              <a:gd name="adj2" fmla="val 58442"/>
            </a:avLst>
          </a:prstGeom>
          <a:solidFill>
            <a:srgbClr val="EF82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rrow: Right 17">
            <a:hlinkClick r:id="rId4" action="ppaction://hlinksldjump"/>
            <a:extLst>
              <a:ext uri="{FF2B5EF4-FFF2-40B4-BE49-F238E27FC236}">
                <a16:creationId xmlns:a16="http://schemas.microsoft.com/office/drawing/2014/main" id="{EF55D33C-F9B5-4AE7-971A-1A152F0FB36D}"/>
              </a:ext>
            </a:extLst>
          </p:cNvPr>
          <p:cNvSpPr/>
          <p:nvPr/>
        </p:nvSpPr>
        <p:spPr>
          <a:xfrm>
            <a:off x="7896294" y="3355365"/>
            <a:ext cx="564137" cy="567811"/>
          </a:xfrm>
          <a:prstGeom prst="rightArrow">
            <a:avLst>
              <a:gd name="adj1" fmla="val 50000"/>
              <a:gd name="adj2" fmla="val 58442"/>
            </a:avLst>
          </a:prstGeom>
          <a:solidFill>
            <a:srgbClr val="EF82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Arrow: Right 18">
            <a:hlinkClick r:id="rId5" action="ppaction://hlinksldjump"/>
            <a:extLst>
              <a:ext uri="{FF2B5EF4-FFF2-40B4-BE49-F238E27FC236}">
                <a16:creationId xmlns:a16="http://schemas.microsoft.com/office/drawing/2014/main" id="{5E0DAD5B-AE35-4233-B482-51189A71C656}"/>
              </a:ext>
            </a:extLst>
          </p:cNvPr>
          <p:cNvSpPr/>
          <p:nvPr/>
        </p:nvSpPr>
        <p:spPr>
          <a:xfrm>
            <a:off x="7896294" y="4153352"/>
            <a:ext cx="564137" cy="567811"/>
          </a:xfrm>
          <a:prstGeom prst="rightArrow">
            <a:avLst>
              <a:gd name="adj1" fmla="val 50000"/>
              <a:gd name="adj2" fmla="val 58442"/>
            </a:avLst>
          </a:prstGeom>
          <a:solidFill>
            <a:srgbClr val="EF82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Right 19">
            <a:hlinkClick r:id="rId6" action="ppaction://hlinksldjump"/>
            <a:extLst>
              <a:ext uri="{FF2B5EF4-FFF2-40B4-BE49-F238E27FC236}">
                <a16:creationId xmlns:a16="http://schemas.microsoft.com/office/drawing/2014/main" id="{A85200FC-43CB-436F-B2DB-4DBC9CD4C5C6}"/>
              </a:ext>
            </a:extLst>
          </p:cNvPr>
          <p:cNvSpPr/>
          <p:nvPr/>
        </p:nvSpPr>
        <p:spPr>
          <a:xfrm>
            <a:off x="7889980" y="4949421"/>
            <a:ext cx="564137" cy="567811"/>
          </a:xfrm>
          <a:prstGeom prst="rightArrow">
            <a:avLst>
              <a:gd name="adj1" fmla="val 50000"/>
              <a:gd name="adj2" fmla="val 58442"/>
            </a:avLst>
          </a:prstGeom>
          <a:solidFill>
            <a:srgbClr val="EF82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2" action="ppaction://hlinksldjump"/>
            <a:extLst>
              <a:ext uri="{FF2B5EF4-FFF2-40B4-BE49-F238E27FC236}">
                <a16:creationId xmlns:a16="http://schemas.microsoft.com/office/drawing/2014/main" id="{C86A497A-B624-4F08-BEE8-421E2A61BDA9}"/>
              </a:ext>
            </a:extLst>
          </p:cNvPr>
          <p:cNvSpPr/>
          <p:nvPr/>
        </p:nvSpPr>
        <p:spPr>
          <a:xfrm>
            <a:off x="1547664" y="1772816"/>
            <a:ext cx="6348632" cy="567811"/>
          </a:xfrm>
          <a:prstGeom prst="rect">
            <a:avLst/>
          </a:prstGeom>
          <a:solidFill>
            <a:srgbClr val="7868AC"/>
          </a:solidFill>
        </p:spPr>
        <p:txBody>
          <a:bodyPr wrap="square" lIns="576000" tIns="144000" rIns="108000" bIns="144000" anchor="ctr" anchorCtr="0">
            <a:spAutoFit/>
          </a:bodyPr>
          <a:lstStyle/>
          <a:p>
            <a:r>
              <a:rPr lang="en-GB" dirty="0">
                <a:solidFill>
                  <a:schemeClr val="bg1"/>
                </a:solidFill>
              </a:rPr>
              <a:t>Use worry dolls or a worry monster.</a:t>
            </a:r>
          </a:p>
        </p:txBody>
      </p:sp>
      <p:sp>
        <p:nvSpPr>
          <p:cNvPr id="9" name="Rectangle 8">
            <a:hlinkClick r:id="rId3" action="ppaction://hlinksldjump"/>
            <a:extLst>
              <a:ext uri="{FF2B5EF4-FFF2-40B4-BE49-F238E27FC236}">
                <a16:creationId xmlns:a16="http://schemas.microsoft.com/office/drawing/2014/main" id="{FDA766B3-BFB8-49B0-864B-2952CAC57BCD}"/>
              </a:ext>
            </a:extLst>
          </p:cNvPr>
          <p:cNvSpPr/>
          <p:nvPr/>
        </p:nvSpPr>
        <p:spPr>
          <a:xfrm>
            <a:off x="1547664" y="2566967"/>
            <a:ext cx="6348632" cy="567811"/>
          </a:xfrm>
          <a:prstGeom prst="rect">
            <a:avLst/>
          </a:prstGeom>
          <a:solidFill>
            <a:srgbClr val="7868AC"/>
          </a:solidFill>
        </p:spPr>
        <p:txBody>
          <a:bodyPr wrap="square" lIns="576000" tIns="144000" rIns="108000" bIns="144000" anchor="ctr" anchorCtr="0">
            <a:spAutoFit/>
          </a:bodyPr>
          <a:lstStyle/>
          <a:p>
            <a:r>
              <a:rPr lang="en-GB" dirty="0">
                <a:solidFill>
                  <a:schemeClr val="bg1"/>
                </a:solidFill>
              </a:rPr>
              <a:t>Share your thoughts with someone you love and trust.</a:t>
            </a:r>
          </a:p>
        </p:txBody>
      </p:sp>
      <p:sp>
        <p:nvSpPr>
          <p:cNvPr id="10" name="Rectangle 9">
            <a:hlinkClick r:id="rId4" action="ppaction://hlinksldjump"/>
            <a:extLst>
              <a:ext uri="{FF2B5EF4-FFF2-40B4-BE49-F238E27FC236}">
                <a16:creationId xmlns:a16="http://schemas.microsoft.com/office/drawing/2014/main" id="{B5630485-A2F5-491D-B542-49757899A346}"/>
              </a:ext>
            </a:extLst>
          </p:cNvPr>
          <p:cNvSpPr/>
          <p:nvPr/>
        </p:nvSpPr>
        <p:spPr>
          <a:xfrm>
            <a:off x="1547664" y="3361118"/>
            <a:ext cx="6348632" cy="567811"/>
          </a:xfrm>
          <a:prstGeom prst="rect">
            <a:avLst/>
          </a:prstGeom>
          <a:solidFill>
            <a:srgbClr val="7868AC"/>
          </a:solidFill>
        </p:spPr>
        <p:txBody>
          <a:bodyPr wrap="square" lIns="576000" tIns="144000" rIns="108000" bIns="144000" anchor="ctr" anchorCtr="0">
            <a:spAutoFit/>
          </a:bodyPr>
          <a:lstStyle/>
          <a:p>
            <a:r>
              <a:rPr lang="en-GB" dirty="0">
                <a:solidFill>
                  <a:schemeClr val="bg1"/>
                </a:solidFill>
              </a:rPr>
              <a:t>Write your thoughts down in a thought journal.</a:t>
            </a:r>
          </a:p>
        </p:txBody>
      </p:sp>
      <p:sp>
        <p:nvSpPr>
          <p:cNvPr id="11" name="Rectangle 10">
            <a:hlinkClick r:id="rId5" action="ppaction://hlinksldjump"/>
            <a:extLst>
              <a:ext uri="{FF2B5EF4-FFF2-40B4-BE49-F238E27FC236}">
                <a16:creationId xmlns:a16="http://schemas.microsoft.com/office/drawing/2014/main" id="{51FCCCFE-404F-4D57-8C06-A3663EFCE2ED}"/>
              </a:ext>
            </a:extLst>
          </p:cNvPr>
          <p:cNvSpPr/>
          <p:nvPr/>
        </p:nvSpPr>
        <p:spPr>
          <a:xfrm>
            <a:off x="1547664" y="4155269"/>
            <a:ext cx="6348631" cy="567811"/>
          </a:xfrm>
          <a:prstGeom prst="rect">
            <a:avLst/>
          </a:prstGeom>
          <a:solidFill>
            <a:srgbClr val="7868AC"/>
          </a:solidFill>
        </p:spPr>
        <p:txBody>
          <a:bodyPr wrap="square" lIns="576000" tIns="144000" rIns="108000" bIns="144000" anchor="ctr" anchorCtr="0">
            <a:spAutoFit/>
          </a:bodyPr>
          <a:lstStyle/>
          <a:p>
            <a:r>
              <a:rPr lang="en-GB" dirty="0">
                <a:solidFill>
                  <a:schemeClr val="bg1"/>
                </a:solidFill>
              </a:rPr>
              <a:t>Listen to the unhelpful thoughts and talk back to them.</a:t>
            </a:r>
          </a:p>
        </p:txBody>
      </p:sp>
      <p:sp>
        <p:nvSpPr>
          <p:cNvPr id="12" name="Rectangle 11">
            <a:hlinkClick r:id="rId6" action="ppaction://hlinksldjump"/>
            <a:extLst>
              <a:ext uri="{FF2B5EF4-FFF2-40B4-BE49-F238E27FC236}">
                <a16:creationId xmlns:a16="http://schemas.microsoft.com/office/drawing/2014/main" id="{945E2726-F65F-426F-8E6D-9A3489639CDB}"/>
              </a:ext>
            </a:extLst>
          </p:cNvPr>
          <p:cNvSpPr/>
          <p:nvPr/>
        </p:nvSpPr>
        <p:spPr>
          <a:xfrm>
            <a:off x="1547664" y="4949421"/>
            <a:ext cx="6348631" cy="567811"/>
          </a:xfrm>
          <a:prstGeom prst="rect">
            <a:avLst/>
          </a:prstGeom>
          <a:solidFill>
            <a:srgbClr val="7868AC"/>
          </a:solidFill>
        </p:spPr>
        <p:txBody>
          <a:bodyPr wrap="square" lIns="576000" tIns="144000" rIns="108000" bIns="144000" anchor="ctr" anchorCtr="0">
            <a:spAutoFit/>
          </a:bodyPr>
          <a:lstStyle/>
          <a:p>
            <a:r>
              <a:rPr lang="en-GB" dirty="0">
                <a:solidFill>
                  <a:schemeClr val="bg1"/>
                </a:solidFill>
              </a:rPr>
              <a:t>Remind yourself that thoughts are not facts!</a:t>
            </a:r>
          </a:p>
        </p:txBody>
      </p:sp>
      <p:pic>
        <p:nvPicPr>
          <p:cNvPr id="16" name="Whole Class">
            <a:extLst>
              <a:ext uri="{FF2B5EF4-FFF2-40B4-BE49-F238E27FC236}">
                <a16:creationId xmlns:a16="http://schemas.microsoft.com/office/drawing/2014/main" id="{F4A92DDF-15E2-4582-9C00-56BFB187C60C}"/>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3" name="Title 1">
            <a:extLst>
              <a:ext uri="{FF2B5EF4-FFF2-40B4-BE49-F238E27FC236}">
                <a16:creationId xmlns:a16="http://schemas.microsoft.com/office/drawing/2014/main" id="{A0645B19-F9C9-4CD5-99B6-7782952FA829}"/>
              </a:ext>
            </a:extLst>
          </p:cNvPr>
          <p:cNvSpPr>
            <a:spLocks noGrp="1"/>
          </p:cNvSpPr>
          <p:nvPr>
            <p:ph type="title"/>
          </p:nvPr>
        </p:nvSpPr>
        <p:spPr>
          <a:xfrm>
            <a:off x="467544" y="478895"/>
            <a:ext cx="7344816" cy="994306"/>
          </a:xfrm>
        </p:spPr>
        <p:txBody>
          <a:bodyPr/>
          <a:lstStyle/>
          <a:p>
            <a:r>
              <a:rPr lang="en-GB" sz="3400" dirty="0"/>
              <a:t>Dealing With Unhelpful Thoughts</a:t>
            </a:r>
          </a:p>
        </p:txBody>
      </p:sp>
      <p:pic>
        <p:nvPicPr>
          <p:cNvPr id="5" name="Picture 4" descr="A picture containing table, sitting, cake, holding&#10;&#10;Description automatically generated">
            <a:extLst>
              <a:ext uri="{FF2B5EF4-FFF2-40B4-BE49-F238E27FC236}">
                <a16:creationId xmlns:a16="http://schemas.microsoft.com/office/drawing/2014/main" id="{50851C1F-A59B-45C6-9B80-D2C42158C88E}"/>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23404" y="1357706"/>
            <a:ext cx="1468178" cy="5239646"/>
          </a:xfrm>
          <a:prstGeom prst="rect">
            <a:avLst/>
          </a:prstGeom>
        </p:spPr>
      </p:pic>
      <p:sp>
        <p:nvSpPr>
          <p:cNvPr id="2" name="Rectangle: Rounded Corners 1">
            <a:hlinkClick r:id="rId9" action="ppaction://hlinksldjump"/>
            <a:extLst>
              <a:ext uri="{FF2B5EF4-FFF2-40B4-BE49-F238E27FC236}">
                <a16:creationId xmlns:a16="http://schemas.microsoft.com/office/drawing/2014/main" id="{68E777B1-2C7A-4F0D-93BD-6FBD826E675D}"/>
              </a:ext>
            </a:extLst>
          </p:cNvPr>
          <p:cNvSpPr/>
          <p:nvPr/>
        </p:nvSpPr>
        <p:spPr>
          <a:xfrm>
            <a:off x="7812286" y="6008366"/>
            <a:ext cx="1152128" cy="612068"/>
          </a:xfrm>
          <a:prstGeom prst="round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Next</a:t>
            </a:r>
          </a:p>
        </p:txBody>
      </p:sp>
    </p:spTree>
    <p:extLst>
      <p:ext uri="{BB962C8B-B14F-4D97-AF65-F5344CB8AC3E}">
        <p14:creationId xmlns:p14="http://schemas.microsoft.com/office/powerpoint/2010/main" val="267355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500"/>
                                        <p:tgtEl>
                                          <p:spTgt spid="9"/>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wipe(left)">
                                      <p:cBhvr>
                                        <p:cTn id="24" dur="500"/>
                                        <p:tgtEl>
                                          <p:spTgt spid="17"/>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left)">
                                      <p:cBhvr>
                                        <p:cTn id="29" dur="500"/>
                                        <p:tgtEl>
                                          <p:spTgt spid="10"/>
                                        </p:tgtEl>
                                      </p:cBhvr>
                                    </p:animEffect>
                                  </p:childTnLst>
                                </p:cTn>
                              </p:par>
                            </p:childTnLst>
                          </p:cTn>
                        </p:par>
                        <p:par>
                          <p:cTn id="30" fill="hold">
                            <p:stCondLst>
                              <p:cond delay="500"/>
                            </p:stCondLst>
                            <p:childTnLst>
                              <p:par>
                                <p:cTn id="31" presetID="22" presetClass="entr" presetSubtype="8"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left)">
                                      <p:cBhvr>
                                        <p:cTn id="33" dur="500"/>
                                        <p:tgtEl>
                                          <p:spTgt spid="18"/>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left)">
                                      <p:cBhvr>
                                        <p:cTn id="38" dur="500"/>
                                        <p:tgtEl>
                                          <p:spTgt spid="11"/>
                                        </p:tgtEl>
                                      </p:cBhvr>
                                    </p:animEffect>
                                  </p:childTnLst>
                                </p:cTn>
                              </p:par>
                            </p:childTnLst>
                          </p:cTn>
                        </p:par>
                        <p:par>
                          <p:cTn id="39" fill="hold">
                            <p:stCondLst>
                              <p:cond delay="500"/>
                            </p:stCondLst>
                            <p:childTnLst>
                              <p:par>
                                <p:cTn id="40" presetID="22" presetClass="entr" presetSubtype="8"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left)">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left)">
                                      <p:cBhvr>
                                        <p:cTn id="47" dur="500"/>
                                        <p:tgtEl>
                                          <p:spTgt spid="12"/>
                                        </p:tgtEl>
                                      </p:cBhvr>
                                    </p:animEffect>
                                  </p:childTnLst>
                                </p:cTn>
                              </p:par>
                            </p:childTnLst>
                          </p:cTn>
                        </p:par>
                        <p:par>
                          <p:cTn id="48" fill="hold">
                            <p:stCondLst>
                              <p:cond delay="500"/>
                            </p:stCondLst>
                            <p:childTnLst>
                              <p:par>
                                <p:cTn id="49" presetID="22" presetClass="entr" presetSubtype="8"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left)">
                                      <p:cBhvr>
                                        <p:cTn id="5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7" grpId="0" animBg="1"/>
      <p:bldP spid="18" grpId="0" animBg="1"/>
      <p:bldP spid="19" grpId="0" animBg="1"/>
      <p:bldP spid="20" grpId="0" animBg="1"/>
      <p:bldP spid="8" grpId="0" animBg="1"/>
      <p:bldP spid="9" grpId="0" animBg="1"/>
      <p:bldP spid="10" grpId="0" animBg="1"/>
      <p:bldP spid="11"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76FD7C9-119F-4737-84A1-AA33A752AD34}"/>
              </a:ext>
            </a:extLst>
          </p:cNvPr>
          <p:cNvSpPr/>
          <p:nvPr/>
        </p:nvSpPr>
        <p:spPr>
          <a:xfrm>
            <a:off x="2134777" y="4366653"/>
            <a:ext cx="7009223" cy="1761351"/>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10060D30-70CF-46D1-B561-B233F6700A7A}"/>
              </a:ext>
            </a:extLst>
          </p:cNvPr>
          <p:cNvSpPr>
            <a:spLocks noGrp="1"/>
          </p:cNvSpPr>
          <p:nvPr>
            <p:ph type="title"/>
          </p:nvPr>
        </p:nvSpPr>
        <p:spPr>
          <a:xfrm>
            <a:off x="352703" y="1300535"/>
            <a:ext cx="4003274" cy="536330"/>
          </a:xfrm>
          <a:prstGeom prst="rect">
            <a:avLst/>
          </a:prstGeom>
          <a:solidFill>
            <a:srgbClr val="7868AC"/>
          </a:solidFill>
        </p:spPr>
        <p:txBody>
          <a:bodyPr/>
          <a:lstStyle/>
          <a:p>
            <a:r>
              <a:rPr lang="en-GB" sz="1800" dirty="0">
                <a:solidFill>
                  <a:schemeClr val="bg1"/>
                </a:solidFill>
              </a:rPr>
              <a:t>Worry Dolls and Worry Monsters</a:t>
            </a:r>
          </a:p>
        </p:txBody>
      </p:sp>
      <p:sp>
        <p:nvSpPr>
          <p:cNvPr id="3" name="Rectangle 2">
            <a:extLst>
              <a:ext uri="{FF2B5EF4-FFF2-40B4-BE49-F238E27FC236}">
                <a16:creationId xmlns:a16="http://schemas.microsoft.com/office/drawing/2014/main" id="{30644FEC-29F5-4A8A-BF44-895A83A9865D}"/>
              </a:ext>
            </a:extLst>
          </p:cNvPr>
          <p:cNvSpPr/>
          <p:nvPr/>
        </p:nvSpPr>
        <p:spPr>
          <a:xfrm>
            <a:off x="683569" y="2042194"/>
            <a:ext cx="5544615" cy="2031325"/>
          </a:xfrm>
          <a:prstGeom prst="rect">
            <a:avLst/>
          </a:prstGeom>
        </p:spPr>
        <p:txBody>
          <a:bodyPr wrap="square">
            <a:spAutoFit/>
          </a:bodyPr>
          <a:lstStyle/>
          <a:p>
            <a:r>
              <a:rPr lang="en-GB" dirty="0"/>
              <a:t>Many people tell their unhelpful thoughts to worry dolls. These tiny dolls originated in Guatemala. They are usually kept in a small bag or box and a lot of people keep them under their pillow. If you share the negative thoughts with the dolls, then put them under your pillow before you go to sleep, it can leave your mind clear to get a good night’s sleep.</a:t>
            </a:r>
          </a:p>
        </p:txBody>
      </p:sp>
      <p:sp>
        <p:nvSpPr>
          <p:cNvPr id="4" name="Rectangle 3">
            <a:extLst>
              <a:ext uri="{FF2B5EF4-FFF2-40B4-BE49-F238E27FC236}">
                <a16:creationId xmlns:a16="http://schemas.microsoft.com/office/drawing/2014/main" id="{64F10704-1283-435F-B463-A3295C7BC0D4}"/>
              </a:ext>
            </a:extLst>
          </p:cNvPr>
          <p:cNvSpPr/>
          <p:nvPr/>
        </p:nvSpPr>
        <p:spPr>
          <a:xfrm>
            <a:off x="2705299" y="4508664"/>
            <a:ext cx="5755133" cy="1477328"/>
          </a:xfrm>
          <a:prstGeom prst="rect">
            <a:avLst/>
          </a:prstGeom>
        </p:spPr>
        <p:txBody>
          <a:bodyPr wrap="square">
            <a:spAutoFit/>
          </a:bodyPr>
          <a:lstStyle/>
          <a:p>
            <a:r>
              <a:rPr lang="en-GB" dirty="0">
                <a:solidFill>
                  <a:schemeClr val="bg1"/>
                </a:solidFill>
              </a:rPr>
              <a:t>Worry monsters work in a very similar way. Many children use worry monsters to eat up their unhelpful thoughts! They are cuddly toys who eat the worries you have written down on pieces of paper. A lot of people also use these at night before going to sleep.</a:t>
            </a:r>
          </a:p>
        </p:txBody>
      </p:sp>
      <p:pic>
        <p:nvPicPr>
          <p:cNvPr id="8" name="Picture 7">
            <a:extLst>
              <a:ext uri="{FF2B5EF4-FFF2-40B4-BE49-F238E27FC236}">
                <a16:creationId xmlns:a16="http://schemas.microsoft.com/office/drawing/2014/main" id="{8FFAA14C-C757-4F9F-901A-8E634A5DAA9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flipH="1">
            <a:off x="5940153" y="1500658"/>
            <a:ext cx="3024335" cy="2720430"/>
          </a:xfrm>
          <a:prstGeom prst="rect">
            <a:avLst/>
          </a:prstGeom>
        </p:spPr>
      </p:pic>
      <p:pic>
        <p:nvPicPr>
          <p:cNvPr id="10" name="Whole Class">
            <a:extLst>
              <a:ext uri="{FF2B5EF4-FFF2-40B4-BE49-F238E27FC236}">
                <a16:creationId xmlns:a16="http://schemas.microsoft.com/office/drawing/2014/main" id="{A822C515-8D8D-426B-95B7-468D3AE5E83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pic>
        <p:nvPicPr>
          <p:cNvPr id="11" name="Picture 10">
            <a:extLst>
              <a:ext uri="{FF2B5EF4-FFF2-40B4-BE49-F238E27FC236}">
                <a16:creationId xmlns:a16="http://schemas.microsoft.com/office/drawing/2014/main" id="{6AE6EB68-F9F4-4EF7-B98B-3FF70931760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0609" y="4083031"/>
            <a:ext cx="2599183" cy="2514321"/>
          </a:xfrm>
          <a:prstGeom prst="rect">
            <a:avLst/>
          </a:prstGeom>
        </p:spPr>
      </p:pic>
      <p:sp>
        <p:nvSpPr>
          <p:cNvPr id="13" name="Title 1">
            <a:extLst>
              <a:ext uri="{FF2B5EF4-FFF2-40B4-BE49-F238E27FC236}">
                <a16:creationId xmlns:a16="http://schemas.microsoft.com/office/drawing/2014/main" id="{35A0D317-9AC9-4B84-8B24-13401F240875}"/>
              </a:ext>
            </a:extLst>
          </p:cNvPr>
          <p:cNvSpPr txBox="1">
            <a:spLocks/>
          </p:cNvSpPr>
          <p:nvPr/>
        </p:nvSpPr>
        <p:spPr>
          <a:xfrm>
            <a:off x="467544" y="478895"/>
            <a:ext cx="7344816" cy="994306"/>
          </a:xfrm>
          <a:prstGeom prst="rect">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3400"/>
              <a:t>Dealing With Unhelpful Thoughts</a:t>
            </a:r>
            <a:endParaRPr lang="en-GB" sz="3400" dirty="0"/>
          </a:p>
        </p:txBody>
      </p:sp>
      <p:sp>
        <p:nvSpPr>
          <p:cNvPr id="5" name="Back">
            <a:hlinkClick r:id="rId5" action="ppaction://hlinksldjump"/>
            <a:extLst>
              <a:ext uri="{FF2B5EF4-FFF2-40B4-BE49-F238E27FC236}">
                <a16:creationId xmlns:a16="http://schemas.microsoft.com/office/drawing/2014/main" id="{6D471977-CD11-413C-BF44-51947928B9C5}"/>
              </a:ext>
            </a:extLst>
          </p:cNvPr>
          <p:cNvSpPr/>
          <p:nvPr/>
        </p:nvSpPr>
        <p:spPr>
          <a:xfrm>
            <a:off x="187871" y="188640"/>
            <a:ext cx="927745" cy="527609"/>
          </a:xfrm>
          <a:prstGeom prst="round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Back</a:t>
            </a:r>
          </a:p>
        </p:txBody>
      </p:sp>
    </p:spTree>
    <p:extLst>
      <p:ext uri="{BB962C8B-B14F-4D97-AF65-F5344CB8AC3E}">
        <p14:creationId xmlns:p14="http://schemas.microsoft.com/office/powerpoint/2010/main" val="357995314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animBg="1"/>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D8E62D3-F32E-4F6D-9097-A508495CF3E2}"/>
              </a:ext>
            </a:extLst>
          </p:cNvPr>
          <p:cNvSpPr/>
          <p:nvPr/>
        </p:nvSpPr>
        <p:spPr>
          <a:xfrm>
            <a:off x="0" y="2069495"/>
            <a:ext cx="5724129" cy="1761351"/>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5EA0F507-044A-4CF9-8277-32C67847A211}"/>
              </a:ext>
            </a:extLst>
          </p:cNvPr>
          <p:cNvSpPr/>
          <p:nvPr/>
        </p:nvSpPr>
        <p:spPr>
          <a:xfrm>
            <a:off x="755576" y="2224603"/>
            <a:ext cx="4248472" cy="1477328"/>
          </a:xfrm>
          <a:prstGeom prst="rect">
            <a:avLst/>
          </a:prstGeom>
        </p:spPr>
        <p:txBody>
          <a:bodyPr wrap="square">
            <a:spAutoFit/>
          </a:bodyPr>
          <a:lstStyle/>
          <a:p>
            <a:r>
              <a:rPr lang="en-GB" dirty="0">
                <a:solidFill>
                  <a:schemeClr val="bg1"/>
                </a:solidFill>
              </a:rPr>
              <a:t>Just as sharing your negative thoughts with worry dolls (or feeding them to a worry monster) can help get them off of your mind, telling them to someone else can also help.</a:t>
            </a:r>
          </a:p>
        </p:txBody>
      </p:sp>
      <p:pic>
        <p:nvPicPr>
          <p:cNvPr id="5" name="Picture 4">
            <a:extLst>
              <a:ext uri="{FF2B5EF4-FFF2-40B4-BE49-F238E27FC236}">
                <a16:creationId xmlns:a16="http://schemas.microsoft.com/office/drawing/2014/main" id="{138AB3FD-481F-4C8C-B4D7-73FD7DEF660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43782" y="1320628"/>
            <a:ext cx="3560665" cy="4833649"/>
          </a:xfrm>
          <a:prstGeom prst="rect">
            <a:avLst/>
          </a:prstGeom>
        </p:spPr>
      </p:pic>
      <p:sp>
        <p:nvSpPr>
          <p:cNvPr id="6" name="Rectangle 5">
            <a:extLst>
              <a:ext uri="{FF2B5EF4-FFF2-40B4-BE49-F238E27FC236}">
                <a16:creationId xmlns:a16="http://schemas.microsoft.com/office/drawing/2014/main" id="{BFDFDB49-86F3-4737-9F2B-A56209DEDD2F}"/>
              </a:ext>
            </a:extLst>
          </p:cNvPr>
          <p:cNvSpPr/>
          <p:nvPr/>
        </p:nvSpPr>
        <p:spPr>
          <a:xfrm>
            <a:off x="827584" y="3989963"/>
            <a:ext cx="4066302" cy="2031325"/>
          </a:xfrm>
          <a:prstGeom prst="rect">
            <a:avLst/>
          </a:prstGeom>
        </p:spPr>
        <p:txBody>
          <a:bodyPr wrap="square">
            <a:spAutoFit/>
          </a:bodyPr>
          <a:lstStyle/>
          <a:p>
            <a:r>
              <a:rPr lang="en-GB" dirty="0"/>
              <a:t>Talking to a family member or a close friend about your worries or fears can often be a great way to deal with them. Other people may have some good advice or might be able to help you see that they are not as bad as you think they are.</a:t>
            </a:r>
          </a:p>
        </p:txBody>
      </p:sp>
      <p:pic>
        <p:nvPicPr>
          <p:cNvPr id="8" name="Whole Class">
            <a:extLst>
              <a:ext uri="{FF2B5EF4-FFF2-40B4-BE49-F238E27FC236}">
                <a16:creationId xmlns:a16="http://schemas.microsoft.com/office/drawing/2014/main" id="{0C4582F7-A3B3-4F51-B3D1-EA55A801671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1" name="Title 1">
            <a:extLst>
              <a:ext uri="{FF2B5EF4-FFF2-40B4-BE49-F238E27FC236}">
                <a16:creationId xmlns:a16="http://schemas.microsoft.com/office/drawing/2014/main" id="{4861519D-FD9E-4F74-916A-26836E00F140}"/>
              </a:ext>
            </a:extLst>
          </p:cNvPr>
          <p:cNvSpPr>
            <a:spLocks noGrp="1"/>
          </p:cNvSpPr>
          <p:nvPr>
            <p:ph type="title"/>
          </p:nvPr>
        </p:nvSpPr>
        <p:spPr>
          <a:xfrm>
            <a:off x="467544" y="478895"/>
            <a:ext cx="7344816" cy="994306"/>
          </a:xfrm>
        </p:spPr>
        <p:txBody>
          <a:bodyPr/>
          <a:lstStyle/>
          <a:p>
            <a:r>
              <a:rPr lang="en-GB" sz="3400" dirty="0"/>
              <a:t>Dealing With Unhelpful Thoughts</a:t>
            </a:r>
          </a:p>
        </p:txBody>
      </p:sp>
      <p:sp>
        <p:nvSpPr>
          <p:cNvPr id="2" name="Back">
            <a:hlinkClick r:id="rId4" action="ppaction://hlinksldjump"/>
            <a:extLst>
              <a:ext uri="{FF2B5EF4-FFF2-40B4-BE49-F238E27FC236}">
                <a16:creationId xmlns:a16="http://schemas.microsoft.com/office/drawing/2014/main" id="{2D3AB1AE-0741-49EE-9E4E-BF598F1A3C56}"/>
              </a:ext>
            </a:extLst>
          </p:cNvPr>
          <p:cNvSpPr/>
          <p:nvPr/>
        </p:nvSpPr>
        <p:spPr>
          <a:xfrm>
            <a:off x="187871" y="188640"/>
            <a:ext cx="927745" cy="527609"/>
          </a:xfrm>
          <a:prstGeom prst="round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Back</a:t>
            </a:r>
          </a:p>
        </p:txBody>
      </p:sp>
      <p:sp>
        <p:nvSpPr>
          <p:cNvPr id="12" name="Title 1">
            <a:extLst>
              <a:ext uri="{FF2B5EF4-FFF2-40B4-BE49-F238E27FC236}">
                <a16:creationId xmlns:a16="http://schemas.microsoft.com/office/drawing/2014/main" id="{6900ED7A-F40A-430A-8AA7-454580B3291F}"/>
              </a:ext>
            </a:extLst>
          </p:cNvPr>
          <p:cNvSpPr txBox="1">
            <a:spLocks/>
          </p:cNvSpPr>
          <p:nvPr/>
        </p:nvSpPr>
        <p:spPr>
          <a:xfrm>
            <a:off x="352703" y="1300535"/>
            <a:ext cx="4003274" cy="536330"/>
          </a:xfrm>
          <a:prstGeom prst="rect">
            <a:avLst/>
          </a:prstGeom>
          <a:solidFill>
            <a:srgbClr val="7868A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dirty="0">
                <a:solidFill>
                  <a:schemeClr val="bg1"/>
                </a:solidFill>
              </a:rPr>
              <a:t>Sharing Thoughts with Others</a:t>
            </a:r>
          </a:p>
        </p:txBody>
      </p:sp>
    </p:spTree>
    <p:extLst>
      <p:ext uri="{BB962C8B-B14F-4D97-AF65-F5344CB8AC3E}">
        <p14:creationId xmlns:p14="http://schemas.microsoft.com/office/powerpoint/2010/main" val="350503261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500"/>
                            </p:stCondLst>
                            <p:childTnLst>
                              <p:par>
                                <p:cTn id="14" presetID="22" presetClass="entr" presetSubtype="2"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right)">
                                      <p:cBhvr>
                                        <p:cTn id="16" dur="500"/>
                                        <p:tgtEl>
                                          <p:spTgt spid="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p:bldP spid="6" grpId="0"/>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CA235E3-CD7E-41E2-A07E-0C0AD6859584}"/>
              </a:ext>
            </a:extLst>
          </p:cNvPr>
          <p:cNvSpPr/>
          <p:nvPr/>
        </p:nvSpPr>
        <p:spPr>
          <a:xfrm>
            <a:off x="755650" y="1951672"/>
            <a:ext cx="7632699" cy="1477328"/>
          </a:xfrm>
          <a:prstGeom prst="rect">
            <a:avLst/>
          </a:prstGeom>
        </p:spPr>
        <p:txBody>
          <a:bodyPr wrap="square">
            <a:spAutoFit/>
          </a:bodyPr>
          <a:lstStyle/>
          <a:p>
            <a:r>
              <a:rPr lang="en-GB" dirty="0"/>
              <a:t>Writing unhelpful thoughts down is a bit like sharing them with someone else. Although there is no one there to listen and give advice, it does help you to get them out of your head. When you read them back, they often don’t seem quite as bad and you can sometimes see a way to turn them into more helpful thoughts.</a:t>
            </a:r>
          </a:p>
        </p:txBody>
      </p:sp>
      <p:pic>
        <p:nvPicPr>
          <p:cNvPr id="5" name="Picture 4">
            <a:extLst>
              <a:ext uri="{FF2B5EF4-FFF2-40B4-BE49-F238E27FC236}">
                <a16:creationId xmlns:a16="http://schemas.microsoft.com/office/drawing/2014/main" id="{84035C34-20FD-47B9-90FC-ED7C48EF356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3569051"/>
            <a:ext cx="6588224" cy="3353501"/>
          </a:xfrm>
          <a:prstGeom prst="rect">
            <a:avLst/>
          </a:prstGeom>
        </p:spPr>
      </p:pic>
      <p:pic>
        <p:nvPicPr>
          <p:cNvPr id="6" name="Whole Class">
            <a:extLst>
              <a:ext uri="{FF2B5EF4-FFF2-40B4-BE49-F238E27FC236}">
                <a16:creationId xmlns:a16="http://schemas.microsoft.com/office/drawing/2014/main" id="{4DF34D8E-B659-4A97-936B-5C6929CE948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9" name="Title 1">
            <a:extLst>
              <a:ext uri="{FF2B5EF4-FFF2-40B4-BE49-F238E27FC236}">
                <a16:creationId xmlns:a16="http://schemas.microsoft.com/office/drawing/2014/main" id="{7F1455CF-4D26-4E94-B5C6-2070655F838B}"/>
              </a:ext>
            </a:extLst>
          </p:cNvPr>
          <p:cNvSpPr>
            <a:spLocks noGrp="1"/>
          </p:cNvSpPr>
          <p:nvPr>
            <p:ph type="title"/>
          </p:nvPr>
        </p:nvSpPr>
        <p:spPr>
          <a:xfrm>
            <a:off x="467544" y="478895"/>
            <a:ext cx="7344816" cy="994306"/>
          </a:xfrm>
        </p:spPr>
        <p:txBody>
          <a:bodyPr/>
          <a:lstStyle/>
          <a:p>
            <a:r>
              <a:rPr lang="en-GB" sz="3400" dirty="0"/>
              <a:t>Dealing With Unhelpful Thoughts</a:t>
            </a:r>
          </a:p>
        </p:txBody>
      </p:sp>
      <p:sp>
        <p:nvSpPr>
          <p:cNvPr id="2" name="Back">
            <a:hlinkClick r:id="rId4" action="ppaction://hlinksldjump"/>
            <a:extLst>
              <a:ext uri="{FF2B5EF4-FFF2-40B4-BE49-F238E27FC236}">
                <a16:creationId xmlns:a16="http://schemas.microsoft.com/office/drawing/2014/main" id="{4EB0B6E5-47E1-4DF8-B5A1-74ED9669FE60}"/>
              </a:ext>
            </a:extLst>
          </p:cNvPr>
          <p:cNvSpPr/>
          <p:nvPr/>
        </p:nvSpPr>
        <p:spPr>
          <a:xfrm>
            <a:off x="187871" y="188640"/>
            <a:ext cx="927745" cy="527609"/>
          </a:xfrm>
          <a:prstGeom prst="round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Back</a:t>
            </a:r>
          </a:p>
        </p:txBody>
      </p:sp>
      <p:sp>
        <p:nvSpPr>
          <p:cNvPr id="10" name="Title 1">
            <a:extLst>
              <a:ext uri="{FF2B5EF4-FFF2-40B4-BE49-F238E27FC236}">
                <a16:creationId xmlns:a16="http://schemas.microsoft.com/office/drawing/2014/main" id="{6059B93B-6A0C-4DBA-A0D7-A8A452CF697D}"/>
              </a:ext>
            </a:extLst>
          </p:cNvPr>
          <p:cNvSpPr txBox="1">
            <a:spLocks/>
          </p:cNvSpPr>
          <p:nvPr/>
        </p:nvSpPr>
        <p:spPr>
          <a:xfrm>
            <a:off x="352703" y="1300535"/>
            <a:ext cx="4003274" cy="536330"/>
          </a:xfrm>
          <a:prstGeom prst="rect">
            <a:avLst/>
          </a:prstGeom>
          <a:solidFill>
            <a:srgbClr val="7868A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dirty="0">
                <a:solidFill>
                  <a:schemeClr val="bg1"/>
                </a:solidFill>
              </a:rPr>
              <a:t>Keeping a thought journal</a:t>
            </a:r>
          </a:p>
        </p:txBody>
      </p:sp>
    </p:spTree>
    <p:extLst>
      <p:ext uri="{BB962C8B-B14F-4D97-AF65-F5344CB8AC3E}">
        <p14:creationId xmlns:p14="http://schemas.microsoft.com/office/powerpoint/2010/main" val="320429478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C70A1B6-D15F-4CD1-970F-6DA7BA90E09E}"/>
              </a:ext>
            </a:extLst>
          </p:cNvPr>
          <p:cNvSpPr/>
          <p:nvPr/>
        </p:nvSpPr>
        <p:spPr>
          <a:xfrm>
            <a:off x="0" y="3555737"/>
            <a:ext cx="6444208" cy="1451251"/>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6F19790D-C686-494F-AB4D-8C6C78A26EB3}"/>
              </a:ext>
            </a:extLst>
          </p:cNvPr>
          <p:cNvSpPr/>
          <p:nvPr/>
        </p:nvSpPr>
        <p:spPr>
          <a:xfrm>
            <a:off x="720080" y="2016472"/>
            <a:ext cx="4572000" cy="3693319"/>
          </a:xfrm>
          <a:prstGeom prst="rect">
            <a:avLst/>
          </a:prstGeom>
        </p:spPr>
        <p:txBody>
          <a:bodyPr>
            <a:spAutoFit/>
          </a:bodyPr>
          <a:lstStyle/>
          <a:p>
            <a:r>
              <a:rPr lang="en-GB" dirty="0"/>
              <a:t>Even if you are on your own, with no worry dolls and nowhere to write your unhelpful thoughts down, you can learn to identify your negative thoughts and talk back to them.</a:t>
            </a:r>
          </a:p>
          <a:p>
            <a:endParaRPr lang="en-GB" dirty="0"/>
          </a:p>
          <a:p>
            <a:r>
              <a:rPr lang="en-GB" dirty="0">
                <a:solidFill>
                  <a:schemeClr val="bg1"/>
                </a:solidFill>
              </a:rPr>
              <a:t>You could maybe give your negative voice a name and imagine you are giving them the sort of advice you would give a friend if they shared these thoughts with you.</a:t>
            </a:r>
          </a:p>
          <a:p>
            <a:endParaRPr lang="en-GB" dirty="0"/>
          </a:p>
          <a:p>
            <a:r>
              <a:rPr lang="en-GB" dirty="0"/>
              <a:t>Remember, you don’t have to talk out loud – the thoughts are inside your head!</a:t>
            </a:r>
          </a:p>
        </p:txBody>
      </p:sp>
      <p:pic>
        <p:nvPicPr>
          <p:cNvPr id="7" name="Whole Class">
            <a:extLst>
              <a:ext uri="{FF2B5EF4-FFF2-40B4-BE49-F238E27FC236}">
                <a16:creationId xmlns:a16="http://schemas.microsoft.com/office/drawing/2014/main" id="{B553DAC8-DAA6-4459-91B7-BED1542454F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pic>
        <p:nvPicPr>
          <p:cNvPr id="8" name="Picture 7">
            <a:extLst>
              <a:ext uri="{FF2B5EF4-FFF2-40B4-BE49-F238E27FC236}">
                <a16:creationId xmlns:a16="http://schemas.microsoft.com/office/drawing/2014/main" id="{25D19A6A-0F8E-44FD-A3C9-9C66C3348C1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70526" y="2469431"/>
            <a:ext cx="3746176" cy="3623865"/>
          </a:xfrm>
          <a:prstGeom prst="rect">
            <a:avLst/>
          </a:prstGeom>
        </p:spPr>
      </p:pic>
      <p:sp>
        <p:nvSpPr>
          <p:cNvPr id="11" name="Title 1">
            <a:extLst>
              <a:ext uri="{FF2B5EF4-FFF2-40B4-BE49-F238E27FC236}">
                <a16:creationId xmlns:a16="http://schemas.microsoft.com/office/drawing/2014/main" id="{E19F81C0-9A0A-461D-B0B6-22C102225BD0}"/>
              </a:ext>
            </a:extLst>
          </p:cNvPr>
          <p:cNvSpPr>
            <a:spLocks noGrp="1"/>
          </p:cNvSpPr>
          <p:nvPr>
            <p:ph type="title"/>
          </p:nvPr>
        </p:nvSpPr>
        <p:spPr>
          <a:xfrm>
            <a:off x="467544" y="478895"/>
            <a:ext cx="7344816" cy="994306"/>
          </a:xfrm>
        </p:spPr>
        <p:txBody>
          <a:bodyPr/>
          <a:lstStyle/>
          <a:p>
            <a:r>
              <a:rPr lang="en-GB" sz="3400" dirty="0"/>
              <a:t>Dealing With Unhelpful Thoughts</a:t>
            </a:r>
          </a:p>
        </p:txBody>
      </p:sp>
      <p:sp>
        <p:nvSpPr>
          <p:cNvPr id="2" name="Back">
            <a:hlinkClick r:id="rId4" action="ppaction://hlinksldjump"/>
            <a:extLst>
              <a:ext uri="{FF2B5EF4-FFF2-40B4-BE49-F238E27FC236}">
                <a16:creationId xmlns:a16="http://schemas.microsoft.com/office/drawing/2014/main" id="{146723F8-DF8C-4721-A40E-C1198A9AD219}"/>
              </a:ext>
            </a:extLst>
          </p:cNvPr>
          <p:cNvSpPr/>
          <p:nvPr/>
        </p:nvSpPr>
        <p:spPr>
          <a:xfrm>
            <a:off x="187871" y="188640"/>
            <a:ext cx="927745" cy="527609"/>
          </a:xfrm>
          <a:prstGeom prst="round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Back</a:t>
            </a:r>
          </a:p>
        </p:txBody>
      </p:sp>
      <p:sp>
        <p:nvSpPr>
          <p:cNvPr id="12" name="Title 1">
            <a:extLst>
              <a:ext uri="{FF2B5EF4-FFF2-40B4-BE49-F238E27FC236}">
                <a16:creationId xmlns:a16="http://schemas.microsoft.com/office/drawing/2014/main" id="{3F77EA09-366D-4BF1-BE9F-65808BE5BB94}"/>
              </a:ext>
            </a:extLst>
          </p:cNvPr>
          <p:cNvSpPr txBox="1">
            <a:spLocks/>
          </p:cNvSpPr>
          <p:nvPr/>
        </p:nvSpPr>
        <p:spPr>
          <a:xfrm>
            <a:off x="352702" y="1300535"/>
            <a:ext cx="4291305" cy="536330"/>
          </a:xfrm>
          <a:prstGeom prst="rect">
            <a:avLst/>
          </a:prstGeom>
          <a:solidFill>
            <a:srgbClr val="7868A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dirty="0">
                <a:solidFill>
                  <a:schemeClr val="bg1"/>
                </a:solidFill>
              </a:rPr>
              <a:t>Talking Back to Unhelpful Thoughts</a:t>
            </a:r>
          </a:p>
        </p:txBody>
      </p:sp>
    </p:spTree>
    <p:extLst>
      <p:ext uri="{BB962C8B-B14F-4D97-AF65-F5344CB8AC3E}">
        <p14:creationId xmlns:p14="http://schemas.microsoft.com/office/powerpoint/2010/main" val="248398859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500"/>
                            </p:stCondLst>
                            <p:childTnLst>
                              <p:par>
                                <p:cTn id="19" presetID="22" presetClass="entr" presetSubtype="2"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right)">
                                      <p:cBhvr>
                                        <p:cTn id="21" dur="500"/>
                                        <p:tgtEl>
                                          <p:spTgt spid="6"/>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9A1202-B0B1-42D9-AF8B-597017EB74CF}"/>
              </a:ext>
            </a:extLst>
          </p:cNvPr>
          <p:cNvSpPr/>
          <p:nvPr/>
        </p:nvSpPr>
        <p:spPr>
          <a:xfrm>
            <a:off x="755650" y="3052717"/>
            <a:ext cx="7632700" cy="1024355"/>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rIns="1728000" rtlCol="0" anchor="ctr"/>
          <a:lstStyle/>
          <a:p>
            <a:pPr algn="ctr"/>
            <a:r>
              <a:rPr lang="en-GB" dirty="0">
                <a:solidFill>
                  <a:schemeClr val="bg1"/>
                </a:solidFill>
              </a:rPr>
              <a:t> ‘I am so stupid. I bet I am the only one who doesn’t understand this. I can’t ask the teacher because everyone will laugh at me.’</a:t>
            </a:r>
          </a:p>
        </p:txBody>
      </p:sp>
      <p:sp>
        <p:nvSpPr>
          <p:cNvPr id="3" name="Rectangle 2">
            <a:extLst>
              <a:ext uri="{FF2B5EF4-FFF2-40B4-BE49-F238E27FC236}">
                <a16:creationId xmlns:a16="http://schemas.microsoft.com/office/drawing/2014/main" id="{5C9278BA-2EB1-4E50-B673-ACF7C42732AF}"/>
              </a:ext>
            </a:extLst>
          </p:cNvPr>
          <p:cNvSpPr/>
          <p:nvPr/>
        </p:nvSpPr>
        <p:spPr>
          <a:xfrm>
            <a:off x="755650" y="1936820"/>
            <a:ext cx="7632700" cy="646331"/>
          </a:xfrm>
          <a:prstGeom prst="rect">
            <a:avLst/>
          </a:prstGeom>
        </p:spPr>
        <p:txBody>
          <a:bodyPr wrap="square">
            <a:spAutoFit/>
          </a:bodyPr>
          <a:lstStyle/>
          <a:p>
            <a:r>
              <a:rPr lang="en-GB" dirty="0"/>
              <a:t>Negative thoughts can be very powerful and we tend to believe they are true, even if we have no real proof.</a:t>
            </a:r>
          </a:p>
        </p:txBody>
      </p:sp>
      <p:sp>
        <p:nvSpPr>
          <p:cNvPr id="4" name="Rectangle 3">
            <a:extLst>
              <a:ext uri="{FF2B5EF4-FFF2-40B4-BE49-F238E27FC236}">
                <a16:creationId xmlns:a16="http://schemas.microsoft.com/office/drawing/2014/main" id="{EA3C96B2-D846-4B1B-AA44-C3B547A370F9}"/>
              </a:ext>
            </a:extLst>
          </p:cNvPr>
          <p:cNvSpPr/>
          <p:nvPr/>
        </p:nvSpPr>
        <p:spPr>
          <a:xfrm>
            <a:off x="755650" y="2613117"/>
            <a:ext cx="2464136" cy="369332"/>
          </a:xfrm>
          <a:prstGeom prst="rect">
            <a:avLst/>
          </a:prstGeom>
        </p:spPr>
        <p:txBody>
          <a:bodyPr wrap="none">
            <a:spAutoFit/>
          </a:bodyPr>
          <a:lstStyle/>
          <a:p>
            <a:r>
              <a:rPr lang="en-GB" dirty="0"/>
              <a:t>We might be thinking,</a:t>
            </a:r>
          </a:p>
        </p:txBody>
      </p:sp>
      <p:sp>
        <p:nvSpPr>
          <p:cNvPr id="7" name="Rectangle 6">
            <a:extLst>
              <a:ext uri="{FF2B5EF4-FFF2-40B4-BE49-F238E27FC236}">
                <a16:creationId xmlns:a16="http://schemas.microsoft.com/office/drawing/2014/main" id="{2CBA8D67-A137-41EE-8AB7-B52D83824E02}"/>
              </a:ext>
            </a:extLst>
          </p:cNvPr>
          <p:cNvSpPr/>
          <p:nvPr/>
        </p:nvSpPr>
        <p:spPr>
          <a:xfrm>
            <a:off x="827584" y="4266962"/>
            <a:ext cx="4824536" cy="1477328"/>
          </a:xfrm>
          <a:prstGeom prst="rect">
            <a:avLst/>
          </a:prstGeom>
        </p:spPr>
        <p:txBody>
          <a:bodyPr wrap="square">
            <a:spAutoFit/>
          </a:bodyPr>
          <a:lstStyle/>
          <a:p>
            <a:r>
              <a:rPr lang="en-GB" dirty="0"/>
              <a:t>But that doesn’t make it true. Our thoughts come from within us and we all think differently. We all have different personalities and different opinions. Some people are more positive thinkers than others.</a:t>
            </a:r>
          </a:p>
        </p:txBody>
      </p:sp>
      <p:pic>
        <p:nvPicPr>
          <p:cNvPr id="13" name="Picture 12">
            <a:extLst>
              <a:ext uri="{FF2B5EF4-FFF2-40B4-BE49-F238E27FC236}">
                <a16:creationId xmlns:a16="http://schemas.microsoft.com/office/drawing/2014/main" id="{6DB3AA37-FCFC-449F-8A56-16A7CB507EC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 b="-601"/>
          <a:stretch/>
        </p:blipFill>
        <p:spPr>
          <a:xfrm>
            <a:off x="5508104" y="2462354"/>
            <a:ext cx="3027173" cy="4280007"/>
          </a:xfrm>
          <a:prstGeom prst="rect">
            <a:avLst/>
          </a:prstGeom>
        </p:spPr>
      </p:pic>
      <p:pic>
        <p:nvPicPr>
          <p:cNvPr id="14" name="Whole Class">
            <a:extLst>
              <a:ext uri="{FF2B5EF4-FFF2-40B4-BE49-F238E27FC236}">
                <a16:creationId xmlns:a16="http://schemas.microsoft.com/office/drawing/2014/main" id="{C6E9E13F-9FB2-4105-BA5B-72F7C0737FF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5" name="Title 1">
            <a:extLst>
              <a:ext uri="{FF2B5EF4-FFF2-40B4-BE49-F238E27FC236}">
                <a16:creationId xmlns:a16="http://schemas.microsoft.com/office/drawing/2014/main" id="{E79DA4BB-CED6-4525-9A51-B87A0204DBA2}"/>
              </a:ext>
            </a:extLst>
          </p:cNvPr>
          <p:cNvSpPr txBox="1">
            <a:spLocks/>
          </p:cNvSpPr>
          <p:nvPr/>
        </p:nvSpPr>
        <p:spPr>
          <a:xfrm>
            <a:off x="467544" y="478895"/>
            <a:ext cx="7344816"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3400"/>
              <a:t>Dealing With Unhelpful Thoughts</a:t>
            </a:r>
            <a:endParaRPr lang="en-GB" sz="3400" dirty="0"/>
          </a:p>
        </p:txBody>
      </p:sp>
      <p:sp>
        <p:nvSpPr>
          <p:cNvPr id="2" name="Back">
            <a:hlinkClick r:id="rId4" action="ppaction://hlinksldjump"/>
            <a:extLst>
              <a:ext uri="{FF2B5EF4-FFF2-40B4-BE49-F238E27FC236}">
                <a16:creationId xmlns:a16="http://schemas.microsoft.com/office/drawing/2014/main" id="{814914F4-EC65-4FE3-B414-8FB902456F24}"/>
              </a:ext>
            </a:extLst>
          </p:cNvPr>
          <p:cNvSpPr/>
          <p:nvPr/>
        </p:nvSpPr>
        <p:spPr>
          <a:xfrm>
            <a:off x="187871" y="188640"/>
            <a:ext cx="927745" cy="527609"/>
          </a:xfrm>
          <a:prstGeom prst="roundRect">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Back</a:t>
            </a:r>
          </a:p>
        </p:txBody>
      </p:sp>
      <p:sp>
        <p:nvSpPr>
          <p:cNvPr id="16" name="Title 1">
            <a:extLst>
              <a:ext uri="{FF2B5EF4-FFF2-40B4-BE49-F238E27FC236}">
                <a16:creationId xmlns:a16="http://schemas.microsoft.com/office/drawing/2014/main" id="{DD785C8E-201A-4351-8998-4D58917455CC}"/>
              </a:ext>
            </a:extLst>
          </p:cNvPr>
          <p:cNvSpPr txBox="1">
            <a:spLocks/>
          </p:cNvSpPr>
          <p:nvPr/>
        </p:nvSpPr>
        <p:spPr>
          <a:xfrm>
            <a:off x="352703" y="1300535"/>
            <a:ext cx="3067170" cy="536330"/>
          </a:xfrm>
          <a:prstGeom prst="rect">
            <a:avLst/>
          </a:prstGeom>
          <a:solidFill>
            <a:srgbClr val="7868A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dirty="0">
                <a:solidFill>
                  <a:schemeClr val="bg1"/>
                </a:solidFill>
              </a:rPr>
              <a:t>Thoughts Are Not Facts!</a:t>
            </a:r>
          </a:p>
        </p:txBody>
      </p:sp>
      <p:pic>
        <p:nvPicPr>
          <p:cNvPr id="9" name="Picture 8" descr="A person posing for the camera&#10;&#10;Description automatically generated">
            <a:extLst>
              <a:ext uri="{FF2B5EF4-FFF2-40B4-BE49-F238E27FC236}">
                <a16:creationId xmlns:a16="http://schemas.microsoft.com/office/drawing/2014/main" id="{22FDE3D0-A5E3-45FD-B69E-00A718AA6B9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53323" y="2492896"/>
            <a:ext cx="1437858" cy="4218925"/>
          </a:xfrm>
          <a:prstGeom prst="rect">
            <a:avLst/>
          </a:prstGeom>
        </p:spPr>
      </p:pic>
      <p:sp>
        <p:nvSpPr>
          <p:cNvPr id="12" name="Rectangle: Rounded Corners 11">
            <a:extLst>
              <a:ext uri="{FF2B5EF4-FFF2-40B4-BE49-F238E27FC236}">
                <a16:creationId xmlns:a16="http://schemas.microsoft.com/office/drawing/2014/main" id="{17121A69-86F6-460A-ABBC-6D7E283F8CBB}"/>
              </a:ext>
            </a:extLst>
          </p:cNvPr>
          <p:cNvSpPr/>
          <p:nvPr/>
        </p:nvSpPr>
        <p:spPr>
          <a:xfrm>
            <a:off x="6228000" y="4864316"/>
            <a:ext cx="2016223" cy="1223665"/>
          </a:xfrm>
          <a:prstGeom prst="round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b="1" dirty="0">
                <a:solidFill>
                  <a:schemeClr val="bg1"/>
                </a:solidFill>
              </a:rPr>
              <a:t>Remember, thoughts are not facts!</a:t>
            </a:r>
          </a:p>
        </p:txBody>
      </p:sp>
    </p:spTree>
    <p:extLst>
      <p:ext uri="{BB962C8B-B14F-4D97-AF65-F5344CB8AC3E}">
        <p14:creationId xmlns:p14="http://schemas.microsoft.com/office/powerpoint/2010/main" val="32863165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xit" presetSubtype="0" fill="hold" nodeType="withEffect">
                                  <p:stCondLst>
                                    <p:cond delay="0"/>
                                  </p:stCondLst>
                                  <p:childTnLst>
                                    <p:animEffect transition="out" filter="fade">
                                      <p:cBhvr>
                                        <p:cTn id="32" dur="500"/>
                                        <p:tgtEl>
                                          <p:spTgt spid="9"/>
                                        </p:tgtEl>
                                      </p:cBhvr>
                                    </p:animEffect>
                                    <p:set>
                                      <p:cBhvr>
                                        <p:cTn id="33" dur="1" fill="hold">
                                          <p:stCondLst>
                                            <p:cond delay="499"/>
                                          </p:stCondLst>
                                        </p:cTn>
                                        <p:tgtEl>
                                          <p:spTgt spid="9"/>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p:bldP spid="4" grpId="0"/>
      <p:bldP spid="7" grpId="0"/>
      <p:bldP spid="16" grpId="0" animBg="1"/>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D021E65-BCD7-4B32-9E47-C9A194E43669}"/>
              </a:ext>
            </a:extLst>
          </p:cNvPr>
          <p:cNvSpPr/>
          <p:nvPr/>
        </p:nvSpPr>
        <p:spPr>
          <a:xfrm>
            <a:off x="1799692" y="4581128"/>
            <a:ext cx="5544616" cy="864096"/>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Can you think of anything that might help us have a more positive attitude?</a:t>
            </a:r>
          </a:p>
        </p:txBody>
      </p:sp>
      <p:sp>
        <p:nvSpPr>
          <p:cNvPr id="3" name="Rectangle 2">
            <a:extLst>
              <a:ext uri="{FF2B5EF4-FFF2-40B4-BE49-F238E27FC236}">
                <a16:creationId xmlns:a16="http://schemas.microsoft.com/office/drawing/2014/main" id="{B9CDEE6B-499D-4519-AEE3-09191E1A820F}"/>
              </a:ext>
            </a:extLst>
          </p:cNvPr>
          <p:cNvSpPr/>
          <p:nvPr/>
        </p:nvSpPr>
        <p:spPr>
          <a:xfrm>
            <a:off x="1295636" y="1394384"/>
            <a:ext cx="6552728" cy="646331"/>
          </a:xfrm>
          <a:prstGeom prst="rect">
            <a:avLst/>
          </a:prstGeom>
        </p:spPr>
        <p:txBody>
          <a:bodyPr wrap="square">
            <a:spAutoFit/>
          </a:bodyPr>
          <a:lstStyle/>
          <a:p>
            <a:pPr algn="ctr"/>
            <a:r>
              <a:rPr lang="en-GB" dirty="0"/>
              <a:t>So, how can we learn to be more positive and not have so many negative thoughts?</a:t>
            </a:r>
          </a:p>
        </p:txBody>
      </p:sp>
      <p:sp>
        <p:nvSpPr>
          <p:cNvPr id="4" name="Rectangle 3">
            <a:extLst>
              <a:ext uri="{FF2B5EF4-FFF2-40B4-BE49-F238E27FC236}">
                <a16:creationId xmlns:a16="http://schemas.microsoft.com/office/drawing/2014/main" id="{86A3CEBC-1630-447A-A3F3-C74B60F6F003}"/>
              </a:ext>
            </a:extLst>
          </p:cNvPr>
          <p:cNvSpPr/>
          <p:nvPr/>
        </p:nvSpPr>
        <p:spPr>
          <a:xfrm>
            <a:off x="1290870" y="2145820"/>
            <a:ext cx="6552728" cy="646331"/>
          </a:xfrm>
          <a:prstGeom prst="rect">
            <a:avLst/>
          </a:prstGeom>
        </p:spPr>
        <p:txBody>
          <a:bodyPr wrap="square">
            <a:spAutoFit/>
          </a:bodyPr>
          <a:lstStyle/>
          <a:p>
            <a:pPr algn="ctr"/>
            <a:r>
              <a:rPr lang="en-GB" dirty="0"/>
              <a:t>Like anything, if we can get into good habits and if we practise at it, we will get better at doing it.</a:t>
            </a:r>
          </a:p>
        </p:txBody>
      </p:sp>
      <p:sp>
        <p:nvSpPr>
          <p:cNvPr id="5" name="Rectangle 4">
            <a:extLst>
              <a:ext uri="{FF2B5EF4-FFF2-40B4-BE49-F238E27FC236}">
                <a16:creationId xmlns:a16="http://schemas.microsoft.com/office/drawing/2014/main" id="{A293196C-F813-4EF3-BCEE-AF074B51B6CD}"/>
              </a:ext>
            </a:extLst>
          </p:cNvPr>
          <p:cNvSpPr/>
          <p:nvPr/>
        </p:nvSpPr>
        <p:spPr>
          <a:xfrm>
            <a:off x="1292990" y="2932296"/>
            <a:ext cx="6552728" cy="646331"/>
          </a:xfrm>
          <a:prstGeom prst="rect">
            <a:avLst/>
          </a:prstGeom>
        </p:spPr>
        <p:txBody>
          <a:bodyPr wrap="square">
            <a:spAutoFit/>
          </a:bodyPr>
          <a:lstStyle/>
          <a:p>
            <a:pPr algn="ctr"/>
            <a:r>
              <a:rPr lang="en-GB" dirty="0"/>
              <a:t>We can use the techniques we have just learnt about when negative or unhelpful thoughts pop into our heads. </a:t>
            </a:r>
          </a:p>
        </p:txBody>
      </p:sp>
      <p:sp>
        <p:nvSpPr>
          <p:cNvPr id="6" name="Rectangle 5">
            <a:extLst>
              <a:ext uri="{FF2B5EF4-FFF2-40B4-BE49-F238E27FC236}">
                <a16:creationId xmlns:a16="http://schemas.microsoft.com/office/drawing/2014/main" id="{F559456F-156E-4432-9C4B-47FA34F1A940}"/>
              </a:ext>
            </a:extLst>
          </p:cNvPr>
          <p:cNvSpPr/>
          <p:nvPr/>
        </p:nvSpPr>
        <p:spPr>
          <a:xfrm>
            <a:off x="1389161" y="3718773"/>
            <a:ext cx="6356146" cy="646331"/>
          </a:xfrm>
          <a:prstGeom prst="rect">
            <a:avLst/>
          </a:prstGeom>
        </p:spPr>
        <p:txBody>
          <a:bodyPr wrap="square">
            <a:spAutoFit/>
          </a:bodyPr>
          <a:lstStyle/>
          <a:p>
            <a:pPr algn="ctr"/>
            <a:r>
              <a:rPr lang="en-GB" dirty="0"/>
              <a:t>There are other things we can do too, to promote a healthy, positive mindset.</a:t>
            </a:r>
          </a:p>
        </p:txBody>
      </p:sp>
      <p:sp>
        <p:nvSpPr>
          <p:cNvPr id="7" name="Rectangle 6">
            <a:extLst>
              <a:ext uri="{FF2B5EF4-FFF2-40B4-BE49-F238E27FC236}">
                <a16:creationId xmlns:a16="http://schemas.microsoft.com/office/drawing/2014/main" id="{513A06EE-271C-4F2B-940D-6D7C1D492004}"/>
              </a:ext>
            </a:extLst>
          </p:cNvPr>
          <p:cNvSpPr/>
          <p:nvPr/>
        </p:nvSpPr>
        <p:spPr>
          <a:xfrm>
            <a:off x="2941682" y="5661248"/>
            <a:ext cx="3466013" cy="369332"/>
          </a:xfrm>
          <a:prstGeom prst="rect">
            <a:avLst/>
          </a:prstGeom>
        </p:spPr>
        <p:txBody>
          <a:bodyPr wrap="none">
            <a:spAutoFit/>
          </a:bodyPr>
          <a:lstStyle/>
          <a:p>
            <a:pPr algn="ctr"/>
            <a:r>
              <a:rPr lang="en-GB" dirty="0"/>
              <a:t>Let’s take a look at some ideas…</a:t>
            </a:r>
          </a:p>
        </p:txBody>
      </p:sp>
      <p:pic>
        <p:nvPicPr>
          <p:cNvPr id="11" name="Talking Partners">
            <a:extLst>
              <a:ext uri="{FF2B5EF4-FFF2-40B4-BE49-F238E27FC236}">
                <a16:creationId xmlns:a16="http://schemas.microsoft.com/office/drawing/2014/main" id="{939FDFC6-7357-4A54-9F4E-26946DBE5C5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352" y="544048"/>
            <a:ext cx="864000" cy="864000"/>
          </a:xfrm>
          <a:prstGeom prst="rect">
            <a:avLst/>
          </a:prstGeom>
        </p:spPr>
      </p:pic>
      <p:sp>
        <p:nvSpPr>
          <p:cNvPr id="13" name="Title 1">
            <a:extLst>
              <a:ext uri="{FF2B5EF4-FFF2-40B4-BE49-F238E27FC236}">
                <a16:creationId xmlns:a16="http://schemas.microsoft.com/office/drawing/2014/main" id="{681C97D6-D17D-4EF1-A6FF-6BE108CB583F}"/>
              </a:ext>
            </a:extLst>
          </p:cNvPr>
          <p:cNvSpPr txBox="1">
            <a:spLocks/>
          </p:cNvSpPr>
          <p:nvPr/>
        </p:nvSpPr>
        <p:spPr>
          <a:xfrm>
            <a:off x="395536" y="478895"/>
            <a:ext cx="7355161"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3200" spc="-60"/>
              <a:t>Developing a Positive Mental Attitude</a:t>
            </a:r>
            <a:endParaRPr lang="en-GB" sz="3200" spc="-60" dirty="0"/>
          </a:p>
        </p:txBody>
      </p:sp>
    </p:spTree>
    <p:extLst>
      <p:ext uri="{BB962C8B-B14F-4D97-AF65-F5344CB8AC3E}">
        <p14:creationId xmlns:p14="http://schemas.microsoft.com/office/powerpoint/2010/main" val="2337883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p:bldP spid="4" grpId="0"/>
      <p:bldP spid="5" grpId="0"/>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14DEADB-D25C-4A10-868D-82ED43EFB803}"/>
              </a:ext>
            </a:extLst>
          </p:cNvPr>
          <p:cNvSpPr/>
          <p:nvPr/>
        </p:nvSpPr>
        <p:spPr>
          <a:xfrm>
            <a:off x="962724" y="1836865"/>
            <a:ext cx="6417588" cy="2169825"/>
          </a:xfrm>
          <a:prstGeom prst="rect">
            <a:avLst/>
          </a:prstGeom>
        </p:spPr>
        <p:txBody>
          <a:bodyPr wrap="square">
            <a:spAutoFit/>
          </a:bodyPr>
          <a:lstStyle/>
          <a:p>
            <a:pPr marL="285750" indent="-285750">
              <a:lnSpc>
                <a:spcPct val="150000"/>
              </a:lnSpc>
              <a:buFont typeface="Arial" panose="020B0604020202020204" pitchFamily="34" charset="0"/>
              <a:buChar char="•"/>
            </a:pPr>
            <a:r>
              <a:rPr lang="en-GB" dirty="0"/>
              <a:t>Eat healthily – good food improves your mood!</a:t>
            </a:r>
          </a:p>
          <a:p>
            <a:pPr marL="285750" indent="-285750">
              <a:buFont typeface="Arial" panose="020B0604020202020204" pitchFamily="34" charset="0"/>
              <a:buChar char="•"/>
            </a:pPr>
            <a:r>
              <a:rPr lang="en-GB" dirty="0"/>
              <a:t>Get plenty of exercise – exercise makes your brain release feel-good chemicals called endorphins.</a:t>
            </a:r>
          </a:p>
          <a:p>
            <a:pPr marL="285750" indent="-285750">
              <a:buFont typeface="Arial" panose="020B0604020202020204" pitchFamily="34" charset="0"/>
              <a:buChar char="•"/>
            </a:pPr>
            <a:r>
              <a:rPr lang="en-GB" dirty="0"/>
              <a:t>Get enough sleep – it’s hard to stay positive when you’re tired and grouchy!</a:t>
            </a:r>
          </a:p>
          <a:p>
            <a:pPr marL="285750" indent="-285750">
              <a:buFont typeface="Arial" panose="020B0604020202020204" pitchFamily="34" charset="0"/>
              <a:buChar char="•"/>
            </a:pPr>
            <a:r>
              <a:rPr lang="en-GB" dirty="0"/>
              <a:t>Drink enough water – when our body is dehydrated, it can affect our mood in a negative way.</a:t>
            </a:r>
          </a:p>
        </p:txBody>
      </p:sp>
      <p:pic>
        <p:nvPicPr>
          <p:cNvPr id="5" name="Picture 4">
            <a:extLst>
              <a:ext uri="{FF2B5EF4-FFF2-40B4-BE49-F238E27FC236}">
                <a16:creationId xmlns:a16="http://schemas.microsoft.com/office/drawing/2014/main" id="{ABDD5A74-BF2E-4158-A23A-CCFFA7D7843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23770" y="4317519"/>
            <a:ext cx="2278532" cy="2546866"/>
          </a:xfrm>
          <a:prstGeom prst="rect">
            <a:avLst/>
          </a:prstGeom>
        </p:spPr>
      </p:pic>
      <p:pic>
        <p:nvPicPr>
          <p:cNvPr id="7" name="Picture 6">
            <a:extLst>
              <a:ext uri="{FF2B5EF4-FFF2-40B4-BE49-F238E27FC236}">
                <a16:creationId xmlns:a16="http://schemas.microsoft.com/office/drawing/2014/main" id="{D280193F-9B3D-4073-8A2A-DFCF92D5687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43183" y="1916832"/>
            <a:ext cx="2490334" cy="3757705"/>
          </a:xfrm>
          <a:prstGeom prst="rect">
            <a:avLst/>
          </a:prstGeom>
        </p:spPr>
      </p:pic>
      <p:pic>
        <p:nvPicPr>
          <p:cNvPr id="9" name="Picture 8">
            <a:extLst>
              <a:ext uri="{FF2B5EF4-FFF2-40B4-BE49-F238E27FC236}">
                <a16:creationId xmlns:a16="http://schemas.microsoft.com/office/drawing/2014/main" id="{D8577F29-8B80-47ED-9A85-33F7D0D1DD1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422889" y="4057796"/>
            <a:ext cx="3617472" cy="2063628"/>
          </a:xfrm>
          <a:prstGeom prst="rect">
            <a:avLst/>
          </a:prstGeom>
        </p:spPr>
      </p:pic>
      <p:pic>
        <p:nvPicPr>
          <p:cNvPr id="11" name="Picture 10">
            <a:extLst>
              <a:ext uri="{FF2B5EF4-FFF2-40B4-BE49-F238E27FC236}">
                <a16:creationId xmlns:a16="http://schemas.microsoft.com/office/drawing/2014/main" id="{9F281A04-B30C-464E-B497-F73C075894A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724128" y="5201083"/>
            <a:ext cx="2088232" cy="1663302"/>
          </a:xfrm>
          <a:prstGeom prst="rect">
            <a:avLst/>
          </a:prstGeom>
        </p:spPr>
      </p:pic>
      <p:pic>
        <p:nvPicPr>
          <p:cNvPr id="12" name="Whole Class">
            <a:extLst>
              <a:ext uri="{FF2B5EF4-FFF2-40B4-BE49-F238E27FC236}">
                <a16:creationId xmlns:a16="http://schemas.microsoft.com/office/drawing/2014/main" id="{BE1CD911-D361-44AE-9877-F605817F57C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0" name="Title 1">
            <a:extLst>
              <a:ext uri="{FF2B5EF4-FFF2-40B4-BE49-F238E27FC236}">
                <a16:creationId xmlns:a16="http://schemas.microsoft.com/office/drawing/2014/main" id="{54060719-4884-443F-81D7-E1AC1DF6A473}"/>
              </a:ext>
            </a:extLst>
          </p:cNvPr>
          <p:cNvSpPr txBox="1">
            <a:spLocks/>
          </p:cNvSpPr>
          <p:nvPr/>
        </p:nvSpPr>
        <p:spPr>
          <a:xfrm>
            <a:off x="352703" y="1300535"/>
            <a:ext cx="2720830" cy="536330"/>
          </a:xfrm>
          <a:prstGeom prst="rect">
            <a:avLst/>
          </a:prstGeom>
          <a:solidFill>
            <a:srgbClr val="7868A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dirty="0">
                <a:solidFill>
                  <a:schemeClr val="bg1"/>
                </a:solidFill>
              </a:rPr>
              <a:t>Look After Your Body</a:t>
            </a:r>
          </a:p>
        </p:txBody>
      </p:sp>
      <p:sp>
        <p:nvSpPr>
          <p:cNvPr id="13" name="Title 1">
            <a:extLst>
              <a:ext uri="{FF2B5EF4-FFF2-40B4-BE49-F238E27FC236}">
                <a16:creationId xmlns:a16="http://schemas.microsoft.com/office/drawing/2014/main" id="{E7260106-2981-446D-9D8B-605A13C667C7}"/>
              </a:ext>
            </a:extLst>
          </p:cNvPr>
          <p:cNvSpPr>
            <a:spLocks noGrp="1"/>
          </p:cNvSpPr>
          <p:nvPr>
            <p:ph type="title"/>
          </p:nvPr>
        </p:nvSpPr>
        <p:spPr>
          <a:xfrm>
            <a:off x="395536" y="478895"/>
            <a:ext cx="7355161" cy="994306"/>
          </a:xfrm>
        </p:spPr>
        <p:txBody>
          <a:bodyPr/>
          <a:lstStyle/>
          <a:p>
            <a:r>
              <a:rPr lang="en-GB" sz="3200" spc="-60" dirty="0"/>
              <a:t>Developing a Positive Mental Attitude</a:t>
            </a:r>
          </a:p>
        </p:txBody>
      </p:sp>
    </p:spTree>
    <p:extLst>
      <p:ext uri="{BB962C8B-B14F-4D97-AF65-F5344CB8AC3E}">
        <p14:creationId xmlns:p14="http://schemas.microsoft.com/office/powerpoint/2010/main" val="1262396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500"/>
                                        <p:tgtEl>
                                          <p:spTgt spid="3">
                                            <p:txEl>
                                              <p:pRg st="1" end="1"/>
                                            </p:txEl>
                                          </p:spTgt>
                                        </p:tgtEl>
                                      </p:cBhvr>
                                    </p:animEffec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Effect transition="in" filter="fade">
                                      <p:cBhvr>
                                        <p:cTn id="30" dur="500"/>
                                        <p:tgtEl>
                                          <p:spTgt spid="3">
                                            <p:txEl>
                                              <p:pRg st="2" end="2"/>
                                            </p:txEl>
                                          </p:spTgt>
                                        </p:tgtEl>
                                      </p:cBhvr>
                                    </p:animEffect>
                                  </p:childTnLst>
                                </p:cTn>
                              </p:par>
                            </p:childTnLst>
                          </p:cTn>
                        </p:par>
                        <p:par>
                          <p:cTn id="31" fill="hold">
                            <p:stCondLst>
                              <p:cond delay="500"/>
                            </p:stCondLst>
                            <p:childTnLst>
                              <p:par>
                                <p:cTn id="32" presetID="10" presetClass="entr" presetSubtype="0"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fade">
                                      <p:cBhvr>
                                        <p:cTn id="39" dur="500"/>
                                        <p:tgtEl>
                                          <p:spTgt spid="3">
                                            <p:txEl>
                                              <p:pRg st="3" end="3"/>
                                            </p:txEl>
                                          </p:spTgt>
                                        </p:tgtEl>
                                      </p:cBhvr>
                                    </p:animEffect>
                                  </p:childTnLst>
                                </p:cTn>
                              </p:par>
                            </p:childTnLst>
                          </p:cTn>
                        </p:par>
                        <p:par>
                          <p:cTn id="40" fill="hold">
                            <p:stCondLst>
                              <p:cond delay="500"/>
                            </p:stCondLst>
                            <p:childTnLst>
                              <p:par>
                                <p:cTn id="41" presetID="10" presetClass="entr" presetSubtype="0" fill="hold"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0498384-118B-494E-9F4C-0749A4B8B40B}"/>
              </a:ext>
            </a:extLst>
          </p:cNvPr>
          <p:cNvSpPr/>
          <p:nvPr/>
        </p:nvSpPr>
        <p:spPr>
          <a:xfrm>
            <a:off x="755650" y="1898609"/>
            <a:ext cx="7632774" cy="646331"/>
          </a:xfrm>
          <a:prstGeom prst="rect">
            <a:avLst/>
          </a:prstGeom>
        </p:spPr>
        <p:txBody>
          <a:bodyPr wrap="square">
            <a:spAutoFit/>
          </a:bodyPr>
          <a:lstStyle/>
          <a:p>
            <a:r>
              <a:rPr lang="en-GB" dirty="0"/>
              <a:t>Doing the things you love doing can really help you to keep a positive mental attitude.</a:t>
            </a:r>
          </a:p>
        </p:txBody>
      </p:sp>
      <p:sp>
        <p:nvSpPr>
          <p:cNvPr id="4" name="Rectangle 3">
            <a:extLst>
              <a:ext uri="{FF2B5EF4-FFF2-40B4-BE49-F238E27FC236}">
                <a16:creationId xmlns:a16="http://schemas.microsoft.com/office/drawing/2014/main" id="{19F85E5B-FF8A-4929-AFFA-DB92365E9A30}"/>
              </a:ext>
            </a:extLst>
          </p:cNvPr>
          <p:cNvSpPr/>
          <p:nvPr/>
        </p:nvSpPr>
        <p:spPr>
          <a:xfrm>
            <a:off x="2699792" y="2494637"/>
            <a:ext cx="5688632" cy="646331"/>
          </a:xfrm>
          <a:prstGeom prst="rect">
            <a:avLst/>
          </a:prstGeom>
        </p:spPr>
        <p:txBody>
          <a:bodyPr wrap="square">
            <a:spAutoFit/>
          </a:bodyPr>
          <a:lstStyle/>
          <a:p>
            <a:r>
              <a:rPr lang="en-GB" dirty="0"/>
              <a:t>Maybe you have a favourite sport, a hobby or a pet to play with?</a:t>
            </a:r>
          </a:p>
        </p:txBody>
      </p:sp>
      <p:sp>
        <p:nvSpPr>
          <p:cNvPr id="5" name="Rectangle 4">
            <a:extLst>
              <a:ext uri="{FF2B5EF4-FFF2-40B4-BE49-F238E27FC236}">
                <a16:creationId xmlns:a16="http://schemas.microsoft.com/office/drawing/2014/main" id="{2E3656D1-DC2A-4330-8E4F-FDB307A7FE7B}"/>
              </a:ext>
            </a:extLst>
          </p:cNvPr>
          <p:cNvSpPr/>
          <p:nvPr/>
        </p:nvSpPr>
        <p:spPr>
          <a:xfrm>
            <a:off x="2699792" y="3142709"/>
            <a:ext cx="3672408" cy="646331"/>
          </a:xfrm>
          <a:prstGeom prst="rect">
            <a:avLst/>
          </a:prstGeom>
        </p:spPr>
        <p:txBody>
          <a:bodyPr wrap="square">
            <a:spAutoFit/>
          </a:bodyPr>
          <a:lstStyle/>
          <a:p>
            <a:r>
              <a:rPr lang="en-GB" dirty="0"/>
              <a:t>Maybe you love being with your friends or family?</a:t>
            </a:r>
          </a:p>
        </p:txBody>
      </p:sp>
      <p:sp>
        <p:nvSpPr>
          <p:cNvPr id="6" name="Rectangle 5">
            <a:extLst>
              <a:ext uri="{FF2B5EF4-FFF2-40B4-BE49-F238E27FC236}">
                <a16:creationId xmlns:a16="http://schemas.microsoft.com/office/drawing/2014/main" id="{7509ECF9-9842-40BE-BC53-1E5B7B5DCF26}"/>
              </a:ext>
            </a:extLst>
          </p:cNvPr>
          <p:cNvSpPr/>
          <p:nvPr/>
        </p:nvSpPr>
        <p:spPr>
          <a:xfrm>
            <a:off x="2699792" y="3790781"/>
            <a:ext cx="4104456" cy="646331"/>
          </a:xfrm>
          <a:prstGeom prst="rect">
            <a:avLst/>
          </a:prstGeom>
        </p:spPr>
        <p:txBody>
          <a:bodyPr wrap="square">
            <a:spAutoFit/>
          </a:bodyPr>
          <a:lstStyle/>
          <a:p>
            <a:r>
              <a:rPr lang="en-GB" dirty="0"/>
              <a:t>Maybe you love to get stuck into a good book or watch a favourite film?</a:t>
            </a:r>
          </a:p>
        </p:txBody>
      </p:sp>
      <p:pic>
        <p:nvPicPr>
          <p:cNvPr id="8" name="Picture 7">
            <a:extLst>
              <a:ext uri="{FF2B5EF4-FFF2-40B4-BE49-F238E27FC236}">
                <a16:creationId xmlns:a16="http://schemas.microsoft.com/office/drawing/2014/main" id="{8504AFEB-5208-4F27-94F3-FECF9B505AB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92280" y="3171573"/>
            <a:ext cx="2392378" cy="2243300"/>
          </a:xfrm>
          <a:prstGeom prst="rect">
            <a:avLst/>
          </a:prstGeom>
        </p:spPr>
      </p:pic>
      <p:pic>
        <p:nvPicPr>
          <p:cNvPr id="10" name="Picture 9">
            <a:extLst>
              <a:ext uri="{FF2B5EF4-FFF2-40B4-BE49-F238E27FC236}">
                <a16:creationId xmlns:a16="http://schemas.microsoft.com/office/drawing/2014/main" id="{713D7A08-A887-47D8-B128-51E30B98158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463722" y="4362874"/>
            <a:ext cx="4104456" cy="2501028"/>
          </a:xfrm>
          <a:prstGeom prst="rect">
            <a:avLst/>
          </a:prstGeom>
        </p:spPr>
      </p:pic>
      <p:pic>
        <p:nvPicPr>
          <p:cNvPr id="12" name="Picture 11">
            <a:extLst>
              <a:ext uri="{FF2B5EF4-FFF2-40B4-BE49-F238E27FC236}">
                <a16:creationId xmlns:a16="http://schemas.microsoft.com/office/drawing/2014/main" id="{FE3346E6-920E-4476-87F4-81DBA0E5559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7947" y="2678323"/>
            <a:ext cx="2547877" cy="3700782"/>
          </a:xfrm>
          <a:prstGeom prst="rect">
            <a:avLst/>
          </a:prstGeom>
        </p:spPr>
      </p:pic>
      <p:pic>
        <p:nvPicPr>
          <p:cNvPr id="13" name="Whole Class">
            <a:extLst>
              <a:ext uri="{FF2B5EF4-FFF2-40B4-BE49-F238E27FC236}">
                <a16:creationId xmlns:a16="http://schemas.microsoft.com/office/drawing/2014/main" id="{1C9E2967-F282-4EF4-B7AB-96CD7BB284B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1" name="Title 1">
            <a:extLst>
              <a:ext uri="{FF2B5EF4-FFF2-40B4-BE49-F238E27FC236}">
                <a16:creationId xmlns:a16="http://schemas.microsoft.com/office/drawing/2014/main" id="{3E64C1FF-C44D-4C8D-9119-AA2488AEFB62}"/>
              </a:ext>
            </a:extLst>
          </p:cNvPr>
          <p:cNvSpPr txBox="1">
            <a:spLocks/>
          </p:cNvSpPr>
          <p:nvPr/>
        </p:nvSpPr>
        <p:spPr>
          <a:xfrm>
            <a:off x="352702" y="1300535"/>
            <a:ext cx="2995161" cy="536330"/>
          </a:xfrm>
          <a:prstGeom prst="rect">
            <a:avLst/>
          </a:prstGeom>
          <a:solidFill>
            <a:srgbClr val="7868A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dirty="0">
                <a:solidFill>
                  <a:schemeClr val="bg1"/>
                </a:solidFill>
              </a:rPr>
              <a:t>Do the Things You Love</a:t>
            </a:r>
          </a:p>
        </p:txBody>
      </p:sp>
      <p:sp>
        <p:nvSpPr>
          <p:cNvPr id="17" name="Title 1">
            <a:extLst>
              <a:ext uri="{FF2B5EF4-FFF2-40B4-BE49-F238E27FC236}">
                <a16:creationId xmlns:a16="http://schemas.microsoft.com/office/drawing/2014/main" id="{7E2F44CC-DB4C-45DA-8DAF-9DABBADC387F}"/>
              </a:ext>
            </a:extLst>
          </p:cNvPr>
          <p:cNvSpPr>
            <a:spLocks noGrp="1"/>
          </p:cNvSpPr>
          <p:nvPr>
            <p:ph type="title"/>
          </p:nvPr>
        </p:nvSpPr>
        <p:spPr>
          <a:xfrm>
            <a:off x="395536" y="478895"/>
            <a:ext cx="7355161" cy="994306"/>
          </a:xfrm>
        </p:spPr>
        <p:txBody>
          <a:bodyPr/>
          <a:lstStyle/>
          <a:p>
            <a:r>
              <a:rPr lang="en-GB" sz="3200" spc="-60" dirty="0"/>
              <a:t>Developing a Positive Mental Attitude</a:t>
            </a:r>
          </a:p>
        </p:txBody>
      </p:sp>
    </p:spTree>
    <p:extLst>
      <p:ext uri="{BB962C8B-B14F-4D97-AF65-F5344CB8AC3E}">
        <p14:creationId xmlns:p14="http://schemas.microsoft.com/office/powerpoint/2010/main" val="3586434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10" presetClass="entr" presetSubtype="0"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par>
                                <p:cTn id="34" presetID="10" presetClass="entr" presetSubtype="0"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2C74E7B-2593-403A-8A5B-655750525A28}"/>
              </a:ext>
            </a:extLst>
          </p:cNvPr>
          <p:cNvSpPr/>
          <p:nvPr/>
        </p:nvSpPr>
        <p:spPr>
          <a:xfrm>
            <a:off x="695596" y="2251626"/>
            <a:ext cx="3876404" cy="576064"/>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B5946440-84EB-4DE6-BCAB-0E1F2FDE7AC3}"/>
              </a:ext>
            </a:extLst>
          </p:cNvPr>
          <p:cNvSpPr/>
          <p:nvPr/>
        </p:nvSpPr>
        <p:spPr>
          <a:xfrm>
            <a:off x="827584" y="2348880"/>
            <a:ext cx="3480440" cy="369332"/>
          </a:xfrm>
          <a:prstGeom prst="rect">
            <a:avLst/>
          </a:prstGeom>
        </p:spPr>
        <p:txBody>
          <a:bodyPr wrap="none">
            <a:spAutoFit/>
          </a:bodyPr>
          <a:lstStyle/>
          <a:p>
            <a:r>
              <a:rPr lang="en-GB" dirty="0">
                <a:solidFill>
                  <a:schemeClr val="bg1"/>
                </a:solidFill>
              </a:rPr>
              <a:t>Laughing is really good for you!</a:t>
            </a:r>
          </a:p>
        </p:txBody>
      </p:sp>
      <p:sp>
        <p:nvSpPr>
          <p:cNvPr id="4" name="Rectangle 3">
            <a:extLst>
              <a:ext uri="{FF2B5EF4-FFF2-40B4-BE49-F238E27FC236}">
                <a16:creationId xmlns:a16="http://schemas.microsoft.com/office/drawing/2014/main" id="{B55CCCE1-AB61-4D44-9D49-E5B1CD571CE1}"/>
              </a:ext>
            </a:extLst>
          </p:cNvPr>
          <p:cNvSpPr/>
          <p:nvPr/>
        </p:nvSpPr>
        <p:spPr>
          <a:xfrm>
            <a:off x="827584" y="2904618"/>
            <a:ext cx="3096344" cy="646331"/>
          </a:xfrm>
          <a:prstGeom prst="rect">
            <a:avLst/>
          </a:prstGeom>
        </p:spPr>
        <p:txBody>
          <a:bodyPr wrap="square">
            <a:spAutoFit/>
          </a:bodyPr>
          <a:lstStyle/>
          <a:p>
            <a:r>
              <a:rPr lang="en-GB" dirty="0"/>
              <a:t>Even just smiling can lift your mood!</a:t>
            </a:r>
          </a:p>
        </p:txBody>
      </p:sp>
      <p:sp>
        <p:nvSpPr>
          <p:cNvPr id="5" name="Rectangle 4">
            <a:extLst>
              <a:ext uri="{FF2B5EF4-FFF2-40B4-BE49-F238E27FC236}">
                <a16:creationId xmlns:a16="http://schemas.microsoft.com/office/drawing/2014/main" id="{A49217FD-5295-41F3-80EE-5B125D80D8E3}"/>
              </a:ext>
            </a:extLst>
          </p:cNvPr>
          <p:cNvSpPr/>
          <p:nvPr/>
        </p:nvSpPr>
        <p:spPr>
          <a:xfrm>
            <a:off x="827584" y="3657798"/>
            <a:ext cx="3480440" cy="923330"/>
          </a:xfrm>
          <a:prstGeom prst="rect">
            <a:avLst/>
          </a:prstGeom>
        </p:spPr>
        <p:txBody>
          <a:bodyPr wrap="square">
            <a:spAutoFit/>
          </a:bodyPr>
          <a:lstStyle/>
          <a:p>
            <a:r>
              <a:rPr lang="en-GB" dirty="0"/>
              <a:t>So take the opportunity to share a joke, watch a funny video clip or tell a funny story.</a:t>
            </a:r>
          </a:p>
        </p:txBody>
      </p:sp>
      <p:pic>
        <p:nvPicPr>
          <p:cNvPr id="7" name="Picture 6">
            <a:extLst>
              <a:ext uri="{FF2B5EF4-FFF2-40B4-BE49-F238E27FC236}">
                <a16:creationId xmlns:a16="http://schemas.microsoft.com/office/drawing/2014/main" id="{DECDB73D-A459-42B4-88DD-C166374AED1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308024" y="1473201"/>
            <a:ext cx="4820856" cy="5384799"/>
          </a:xfrm>
          <a:prstGeom prst="rect">
            <a:avLst/>
          </a:prstGeom>
        </p:spPr>
      </p:pic>
      <p:pic>
        <p:nvPicPr>
          <p:cNvPr id="9" name="Whole Class">
            <a:extLst>
              <a:ext uri="{FF2B5EF4-FFF2-40B4-BE49-F238E27FC236}">
                <a16:creationId xmlns:a16="http://schemas.microsoft.com/office/drawing/2014/main" id="{5E401671-2851-4B64-8932-54101B441CF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0" name="Title 1">
            <a:extLst>
              <a:ext uri="{FF2B5EF4-FFF2-40B4-BE49-F238E27FC236}">
                <a16:creationId xmlns:a16="http://schemas.microsoft.com/office/drawing/2014/main" id="{E9874039-B231-4E9B-BA5E-B4A4E2D2A782}"/>
              </a:ext>
            </a:extLst>
          </p:cNvPr>
          <p:cNvSpPr txBox="1">
            <a:spLocks/>
          </p:cNvSpPr>
          <p:nvPr/>
        </p:nvSpPr>
        <p:spPr>
          <a:xfrm>
            <a:off x="352703" y="1300535"/>
            <a:ext cx="2059058" cy="536330"/>
          </a:xfrm>
          <a:prstGeom prst="rect">
            <a:avLst/>
          </a:prstGeom>
          <a:solidFill>
            <a:srgbClr val="7868A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dirty="0">
                <a:solidFill>
                  <a:schemeClr val="bg1"/>
                </a:solidFill>
              </a:rPr>
              <a:t>Laugh Often</a:t>
            </a:r>
          </a:p>
        </p:txBody>
      </p:sp>
      <p:sp>
        <p:nvSpPr>
          <p:cNvPr id="11" name="Title 1">
            <a:extLst>
              <a:ext uri="{FF2B5EF4-FFF2-40B4-BE49-F238E27FC236}">
                <a16:creationId xmlns:a16="http://schemas.microsoft.com/office/drawing/2014/main" id="{EE9FCF09-6C14-4E6C-A497-8B6E0E42CBD4}"/>
              </a:ext>
            </a:extLst>
          </p:cNvPr>
          <p:cNvSpPr txBox="1">
            <a:spLocks/>
          </p:cNvSpPr>
          <p:nvPr/>
        </p:nvSpPr>
        <p:spPr>
          <a:xfrm>
            <a:off x="395536" y="478895"/>
            <a:ext cx="7355161"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3200" spc="-60"/>
              <a:t>Developing a Positive Mental Attitude</a:t>
            </a:r>
            <a:endParaRPr lang="en-GB" sz="3200" spc="-60" dirty="0"/>
          </a:p>
        </p:txBody>
      </p:sp>
    </p:spTree>
    <p:extLst>
      <p:ext uri="{BB962C8B-B14F-4D97-AF65-F5344CB8AC3E}">
        <p14:creationId xmlns:p14="http://schemas.microsoft.com/office/powerpoint/2010/main" val="3920465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par>
                          <p:cTn id="13" fill="hold">
                            <p:stCondLst>
                              <p:cond delay="500"/>
                            </p:stCondLst>
                            <p:childTnLst>
                              <p:par>
                                <p:cTn id="14" presetID="22" presetClass="entr" presetSubtype="2"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right)">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P spid="4" grpId="0"/>
      <p:bldP spid="5" grpId="0"/>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EC1D48-3513-4BD2-97BB-34E7ADD38C4B}"/>
              </a:ext>
            </a:extLst>
          </p:cNvPr>
          <p:cNvSpPr/>
          <p:nvPr/>
        </p:nvSpPr>
        <p:spPr>
          <a:xfrm>
            <a:off x="2843808" y="3965787"/>
            <a:ext cx="6312793" cy="1047389"/>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5FC20DE6-E202-4B7B-8AFC-5BDD64F052C2}"/>
              </a:ext>
            </a:extLst>
          </p:cNvPr>
          <p:cNvSpPr/>
          <p:nvPr/>
        </p:nvSpPr>
        <p:spPr>
          <a:xfrm>
            <a:off x="3419873" y="2741651"/>
            <a:ext cx="5736728" cy="1047389"/>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1269C422-2802-43B3-B8CC-6AB2546E0F8D}"/>
              </a:ext>
            </a:extLst>
          </p:cNvPr>
          <p:cNvSpPr/>
          <p:nvPr/>
        </p:nvSpPr>
        <p:spPr>
          <a:xfrm>
            <a:off x="4355976" y="2234506"/>
            <a:ext cx="3044423" cy="369332"/>
          </a:xfrm>
          <a:prstGeom prst="rect">
            <a:avLst/>
          </a:prstGeom>
        </p:spPr>
        <p:txBody>
          <a:bodyPr wrap="none">
            <a:spAutoFit/>
          </a:bodyPr>
          <a:lstStyle/>
          <a:p>
            <a:r>
              <a:rPr lang="en-GB" dirty="0"/>
              <a:t>Start as you mean to go on.</a:t>
            </a:r>
          </a:p>
        </p:txBody>
      </p:sp>
      <p:sp>
        <p:nvSpPr>
          <p:cNvPr id="4" name="Rectangle 3">
            <a:extLst>
              <a:ext uri="{FF2B5EF4-FFF2-40B4-BE49-F238E27FC236}">
                <a16:creationId xmlns:a16="http://schemas.microsoft.com/office/drawing/2014/main" id="{18A18262-BD06-4D42-8F38-F4554C526901}"/>
              </a:ext>
            </a:extLst>
          </p:cNvPr>
          <p:cNvSpPr/>
          <p:nvPr/>
        </p:nvSpPr>
        <p:spPr>
          <a:xfrm>
            <a:off x="4321763" y="2782164"/>
            <a:ext cx="4282685" cy="923330"/>
          </a:xfrm>
          <a:prstGeom prst="rect">
            <a:avLst/>
          </a:prstGeom>
        </p:spPr>
        <p:txBody>
          <a:bodyPr wrap="square">
            <a:spAutoFit/>
          </a:bodyPr>
          <a:lstStyle/>
          <a:p>
            <a:r>
              <a:rPr lang="en-GB" dirty="0">
                <a:solidFill>
                  <a:schemeClr val="bg1"/>
                </a:solidFill>
              </a:rPr>
              <a:t>If you can start the day with a positive thought, the rest of the day may follow a positive path.</a:t>
            </a:r>
          </a:p>
        </p:txBody>
      </p:sp>
      <p:sp>
        <p:nvSpPr>
          <p:cNvPr id="5" name="Rectangle 4">
            <a:extLst>
              <a:ext uri="{FF2B5EF4-FFF2-40B4-BE49-F238E27FC236}">
                <a16:creationId xmlns:a16="http://schemas.microsoft.com/office/drawing/2014/main" id="{90624397-44B6-405E-AAAF-3DF209B3C20F}"/>
              </a:ext>
            </a:extLst>
          </p:cNvPr>
          <p:cNvSpPr/>
          <p:nvPr/>
        </p:nvSpPr>
        <p:spPr>
          <a:xfrm>
            <a:off x="4321764" y="4017495"/>
            <a:ext cx="4282685" cy="923330"/>
          </a:xfrm>
          <a:prstGeom prst="rect">
            <a:avLst/>
          </a:prstGeom>
        </p:spPr>
        <p:txBody>
          <a:bodyPr wrap="square">
            <a:spAutoFit/>
          </a:bodyPr>
          <a:lstStyle/>
          <a:p>
            <a:r>
              <a:rPr lang="en-GB" dirty="0">
                <a:solidFill>
                  <a:schemeClr val="bg1"/>
                </a:solidFill>
              </a:rPr>
              <a:t>Think about something you are looking forward to each day and start the day with a smile!</a:t>
            </a:r>
          </a:p>
        </p:txBody>
      </p:sp>
      <p:pic>
        <p:nvPicPr>
          <p:cNvPr id="7" name="Picture 6">
            <a:extLst>
              <a:ext uri="{FF2B5EF4-FFF2-40B4-BE49-F238E27FC236}">
                <a16:creationId xmlns:a16="http://schemas.microsoft.com/office/drawing/2014/main" id="{56371D61-05FD-405B-9572-78A24B1AB68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6513" y="1874199"/>
            <a:ext cx="5112569" cy="5083193"/>
          </a:xfrm>
          <a:prstGeom prst="rect">
            <a:avLst/>
          </a:prstGeom>
        </p:spPr>
      </p:pic>
      <p:pic>
        <p:nvPicPr>
          <p:cNvPr id="10" name="Whole Class">
            <a:extLst>
              <a:ext uri="{FF2B5EF4-FFF2-40B4-BE49-F238E27FC236}">
                <a16:creationId xmlns:a16="http://schemas.microsoft.com/office/drawing/2014/main" id="{864F538E-9CA5-4164-A50E-E3EA90CF498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1" name="Title 1">
            <a:extLst>
              <a:ext uri="{FF2B5EF4-FFF2-40B4-BE49-F238E27FC236}">
                <a16:creationId xmlns:a16="http://schemas.microsoft.com/office/drawing/2014/main" id="{83DAAC6E-B989-4BA8-A30D-A16D00B7D38A}"/>
              </a:ext>
            </a:extLst>
          </p:cNvPr>
          <p:cNvSpPr txBox="1">
            <a:spLocks/>
          </p:cNvSpPr>
          <p:nvPr/>
        </p:nvSpPr>
        <p:spPr>
          <a:xfrm>
            <a:off x="352703" y="1300535"/>
            <a:ext cx="4579338" cy="536330"/>
          </a:xfrm>
          <a:prstGeom prst="rect">
            <a:avLst/>
          </a:prstGeom>
          <a:solidFill>
            <a:srgbClr val="7868A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dirty="0">
                <a:solidFill>
                  <a:schemeClr val="bg1"/>
                </a:solidFill>
              </a:rPr>
              <a:t>Start the Day With a Positive Thought</a:t>
            </a:r>
          </a:p>
        </p:txBody>
      </p:sp>
      <p:sp>
        <p:nvSpPr>
          <p:cNvPr id="12" name="Title 1">
            <a:extLst>
              <a:ext uri="{FF2B5EF4-FFF2-40B4-BE49-F238E27FC236}">
                <a16:creationId xmlns:a16="http://schemas.microsoft.com/office/drawing/2014/main" id="{FEE6F320-0F67-444F-A79D-C78E7C85BD2E}"/>
              </a:ext>
            </a:extLst>
          </p:cNvPr>
          <p:cNvSpPr txBox="1">
            <a:spLocks/>
          </p:cNvSpPr>
          <p:nvPr/>
        </p:nvSpPr>
        <p:spPr>
          <a:xfrm>
            <a:off x="395536" y="478895"/>
            <a:ext cx="7355161"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3200" spc="-60"/>
              <a:t>Developing a Positive Mental Attitude</a:t>
            </a:r>
            <a:endParaRPr lang="en-GB" sz="3200" spc="-60" dirty="0"/>
          </a:p>
        </p:txBody>
      </p:sp>
    </p:spTree>
    <p:extLst>
      <p:ext uri="{BB962C8B-B14F-4D97-AF65-F5344CB8AC3E}">
        <p14:creationId xmlns:p14="http://schemas.microsoft.com/office/powerpoint/2010/main" val="3839761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left)">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500"/>
                                        <p:tgtEl>
                                          <p:spTgt spid="9"/>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3" grpId="0"/>
      <p:bldP spid="4" grpId="0"/>
      <p:bldP spid="5" grpId="0"/>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C026B38-D0FA-4FE7-B7D1-479D81795F4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51520" y="2612687"/>
            <a:ext cx="5400600" cy="4245313"/>
          </a:xfrm>
          <a:prstGeom prst="rect">
            <a:avLst/>
          </a:prstGeom>
        </p:spPr>
      </p:pic>
      <p:sp>
        <p:nvSpPr>
          <p:cNvPr id="8" name="Rectangle 7">
            <a:extLst>
              <a:ext uri="{FF2B5EF4-FFF2-40B4-BE49-F238E27FC236}">
                <a16:creationId xmlns:a16="http://schemas.microsoft.com/office/drawing/2014/main" id="{6268AADD-91E0-44EA-A909-A95C475EF4DA}"/>
              </a:ext>
            </a:extLst>
          </p:cNvPr>
          <p:cNvSpPr/>
          <p:nvPr/>
        </p:nvSpPr>
        <p:spPr>
          <a:xfrm>
            <a:off x="5940152" y="4405568"/>
            <a:ext cx="2160240" cy="864000"/>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Give it a try and start today!</a:t>
            </a:r>
          </a:p>
        </p:txBody>
      </p:sp>
      <p:sp>
        <p:nvSpPr>
          <p:cNvPr id="3" name="Rectangle 2">
            <a:extLst>
              <a:ext uri="{FF2B5EF4-FFF2-40B4-BE49-F238E27FC236}">
                <a16:creationId xmlns:a16="http://schemas.microsoft.com/office/drawing/2014/main" id="{50156BBB-7A0F-4B6A-854E-125110B6801B}"/>
              </a:ext>
            </a:extLst>
          </p:cNvPr>
          <p:cNvSpPr/>
          <p:nvPr/>
        </p:nvSpPr>
        <p:spPr>
          <a:xfrm>
            <a:off x="1736848" y="2060218"/>
            <a:ext cx="5760640" cy="646331"/>
          </a:xfrm>
          <a:prstGeom prst="rect">
            <a:avLst/>
          </a:prstGeom>
        </p:spPr>
        <p:txBody>
          <a:bodyPr wrap="square">
            <a:spAutoFit/>
          </a:bodyPr>
          <a:lstStyle/>
          <a:p>
            <a:pPr algn="ctr"/>
            <a:r>
              <a:rPr lang="en-GB" dirty="0"/>
              <a:t>Doing things for others not only helps them but gives us a really good feeling.</a:t>
            </a:r>
          </a:p>
        </p:txBody>
      </p:sp>
      <p:sp>
        <p:nvSpPr>
          <p:cNvPr id="4" name="Rectangle 3">
            <a:extLst>
              <a:ext uri="{FF2B5EF4-FFF2-40B4-BE49-F238E27FC236}">
                <a16:creationId xmlns:a16="http://schemas.microsoft.com/office/drawing/2014/main" id="{EC9C1F8E-2049-4E6F-B65B-8AA59DED4C16}"/>
              </a:ext>
            </a:extLst>
          </p:cNvPr>
          <p:cNvSpPr/>
          <p:nvPr/>
        </p:nvSpPr>
        <p:spPr>
          <a:xfrm>
            <a:off x="1736848" y="2782669"/>
            <a:ext cx="5760640" cy="646331"/>
          </a:xfrm>
          <a:prstGeom prst="rect">
            <a:avLst/>
          </a:prstGeom>
        </p:spPr>
        <p:txBody>
          <a:bodyPr wrap="square">
            <a:spAutoFit/>
          </a:bodyPr>
          <a:lstStyle/>
          <a:p>
            <a:pPr algn="ctr"/>
            <a:r>
              <a:rPr lang="en-GB" dirty="0"/>
              <a:t>Being a kind, caring and helpful person can really impact on your general outlook.</a:t>
            </a:r>
          </a:p>
        </p:txBody>
      </p:sp>
      <p:pic>
        <p:nvPicPr>
          <p:cNvPr id="9" name="Whole Class">
            <a:extLst>
              <a:ext uri="{FF2B5EF4-FFF2-40B4-BE49-F238E27FC236}">
                <a16:creationId xmlns:a16="http://schemas.microsoft.com/office/drawing/2014/main" id="{13D41EC3-9F51-402F-9400-0D2F31777BC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0" name="Title 1">
            <a:extLst>
              <a:ext uri="{FF2B5EF4-FFF2-40B4-BE49-F238E27FC236}">
                <a16:creationId xmlns:a16="http://schemas.microsoft.com/office/drawing/2014/main" id="{8E631ED8-0B13-49B0-94BC-7C0179FE99E2}"/>
              </a:ext>
            </a:extLst>
          </p:cNvPr>
          <p:cNvSpPr txBox="1">
            <a:spLocks/>
          </p:cNvSpPr>
          <p:nvPr/>
        </p:nvSpPr>
        <p:spPr>
          <a:xfrm>
            <a:off x="352703" y="1300535"/>
            <a:ext cx="1987049" cy="536330"/>
          </a:xfrm>
          <a:prstGeom prst="rect">
            <a:avLst/>
          </a:prstGeom>
          <a:solidFill>
            <a:srgbClr val="7868A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dirty="0">
                <a:solidFill>
                  <a:schemeClr val="bg1"/>
                </a:solidFill>
              </a:rPr>
              <a:t>Help Others</a:t>
            </a:r>
          </a:p>
        </p:txBody>
      </p:sp>
      <p:sp>
        <p:nvSpPr>
          <p:cNvPr id="11" name="Title 1">
            <a:extLst>
              <a:ext uri="{FF2B5EF4-FFF2-40B4-BE49-F238E27FC236}">
                <a16:creationId xmlns:a16="http://schemas.microsoft.com/office/drawing/2014/main" id="{36B90CD1-BA26-4EF4-A56D-EF818EF8820A}"/>
              </a:ext>
            </a:extLst>
          </p:cNvPr>
          <p:cNvSpPr txBox="1">
            <a:spLocks/>
          </p:cNvSpPr>
          <p:nvPr/>
        </p:nvSpPr>
        <p:spPr>
          <a:xfrm>
            <a:off x="395536" y="478895"/>
            <a:ext cx="7355161"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3200" spc="-60"/>
              <a:t>Developing a Positive Mental Attitude</a:t>
            </a:r>
            <a:endParaRPr lang="en-GB" sz="3200" spc="-60" dirty="0"/>
          </a:p>
        </p:txBody>
      </p:sp>
    </p:spTree>
    <p:extLst>
      <p:ext uri="{BB962C8B-B14F-4D97-AF65-F5344CB8AC3E}">
        <p14:creationId xmlns:p14="http://schemas.microsoft.com/office/powerpoint/2010/main" val="3795420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animEffect transition="in" filter="fade">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P spid="4" grpId="0"/>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grass, outdoor, green, field&#10;&#10;Description automatically generated">
            <a:extLst>
              <a:ext uri="{FF2B5EF4-FFF2-40B4-BE49-F238E27FC236}">
                <a16:creationId xmlns:a16="http://schemas.microsoft.com/office/drawing/2014/main" id="{115D4313-5C09-44A3-B4A5-8A81B5CA4C3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96068"/>
            <a:ext cx="9144000" cy="6465864"/>
          </a:xfrm>
          <a:prstGeom prst="rect">
            <a:avLst/>
          </a:prstGeom>
        </p:spPr>
      </p:pic>
      <p:pic>
        <p:nvPicPr>
          <p:cNvPr id="11" name="border" descr="A screen shot of a computer&#10;&#10;Description automatically generated">
            <a:extLst>
              <a:ext uri="{FF2B5EF4-FFF2-40B4-BE49-F238E27FC236}">
                <a16:creationId xmlns:a16="http://schemas.microsoft.com/office/drawing/2014/main" id="{C371B1AC-FAE8-443C-B1A0-A3ABC812F1C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grpSp>
        <p:nvGrpSpPr>
          <p:cNvPr id="3" name="Group 2"/>
          <p:cNvGrpSpPr/>
          <p:nvPr/>
        </p:nvGrpSpPr>
        <p:grpSpPr>
          <a:xfrm>
            <a:off x="1331640" y="2420888"/>
            <a:ext cx="2435351" cy="2435351"/>
            <a:chOff x="4788025" y="4522833"/>
            <a:chExt cx="1569992" cy="1569992"/>
          </a:xfrm>
        </p:grpSpPr>
        <p:sp>
          <p:nvSpPr>
            <p:cNvPr id="4" name="Oval 3">
              <a:hlinkClick r:id="rId4" action="ppaction://hlinksldjump"/>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5" name="Rectangle 4">
              <a:hlinkClick r:id="rId4" action="ppaction://hlinksldjump"/>
            </p:cNvPr>
            <p:cNvSpPr/>
            <p:nvPr/>
          </p:nvSpPr>
          <p:spPr>
            <a:xfrm>
              <a:off x="4788025" y="5184718"/>
              <a:ext cx="1569992" cy="242111"/>
            </a:xfrm>
            <a:prstGeom prst="rect">
              <a:avLst/>
            </a:prstGeom>
            <a:noFill/>
          </p:spPr>
          <p:txBody>
            <a:bodyPr wrap="square" lIns="0" tIns="0" rIns="0" bIns="0">
              <a:spAutoFit/>
            </a:bodyPr>
            <a:lstStyle/>
            <a:p>
              <a:pPr algn="ctr"/>
              <a:r>
                <a:rPr lang="en-GB" sz="2800" b="1" dirty="0">
                  <a:solidFill>
                    <a:schemeClr val="bg1"/>
                  </a:solidFill>
                </a:rPr>
                <a:t>Consolidating</a:t>
              </a:r>
            </a:p>
          </p:txBody>
        </p:sp>
      </p:grpSp>
      <p:grpSp>
        <p:nvGrpSpPr>
          <p:cNvPr id="6" name="Group 5"/>
          <p:cNvGrpSpPr/>
          <p:nvPr/>
        </p:nvGrpSpPr>
        <p:grpSpPr>
          <a:xfrm>
            <a:off x="5445665" y="2420888"/>
            <a:ext cx="2435351" cy="2424097"/>
            <a:chOff x="6574042" y="4512842"/>
            <a:chExt cx="1577281" cy="1569992"/>
          </a:xfrm>
        </p:grpSpPr>
        <p:sp>
          <p:nvSpPr>
            <p:cNvPr id="7" name="Oval 6">
              <a:hlinkClick r:id="" action="ppaction://noaction"/>
            </p:cNvPr>
            <p:cNvSpPr/>
            <p:nvPr/>
          </p:nvSpPr>
          <p:spPr>
            <a:xfrm>
              <a:off x="6574042" y="4512842"/>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8" name="Rectangle 7">
              <a:hlinkClick r:id="" action="ppaction://noaction"/>
            </p:cNvPr>
            <p:cNvSpPr/>
            <p:nvPr/>
          </p:nvSpPr>
          <p:spPr>
            <a:xfrm>
              <a:off x="6581331" y="5184718"/>
              <a:ext cx="1569992" cy="243235"/>
            </a:xfrm>
            <a:prstGeom prst="rect">
              <a:avLst/>
            </a:prstGeom>
            <a:noFill/>
          </p:spPr>
          <p:txBody>
            <a:bodyPr wrap="square" lIns="0" tIns="0" rIns="0" bIns="0">
              <a:spAutoFit/>
            </a:bodyPr>
            <a:lstStyle/>
            <a:p>
              <a:pPr algn="ctr"/>
              <a:r>
                <a:rPr lang="en-GB" sz="2800" b="1" dirty="0">
                  <a:solidFill>
                    <a:schemeClr val="bg1"/>
                  </a:solidFill>
                </a:rPr>
                <a:t>Reflecting </a:t>
              </a:r>
            </a:p>
          </p:txBody>
        </p:sp>
      </p:grpSp>
    </p:spTree>
    <p:extLst>
      <p:ext uri="{BB962C8B-B14F-4D97-AF65-F5344CB8AC3E}">
        <p14:creationId xmlns:p14="http://schemas.microsoft.com/office/powerpoint/2010/main" val="334941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Positive Affirmations</a:t>
            </a:r>
          </a:p>
        </p:txBody>
      </p:sp>
      <p:sp>
        <p:nvSpPr>
          <p:cNvPr id="3" name="Rectangle 2">
            <a:extLst>
              <a:ext uri="{FF2B5EF4-FFF2-40B4-BE49-F238E27FC236}">
                <a16:creationId xmlns:a16="http://schemas.microsoft.com/office/drawing/2014/main" id="{F8B17214-2113-4B14-ADFC-849859E9F74C}"/>
              </a:ext>
            </a:extLst>
          </p:cNvPr>
          <p:cNvSpPr/>
          <p:nvPr/>
        </p:nvSpPr>
        <p:spPr>
          <a:xfrm>
            <a:off x="827584" y="1801420"/>
            <a:ext cx="3816424" cy="1200329"/>
          </a:xfrm>
          <a:prstGeom prst="rect">
            <a:avLst/>
          </a:prstGeom>
        </p:spPr>
        <p:txBody>
          <a:bodyPr wrap="square">
            <a:spAutoFit/>
          </a:bodyPr>
          <a:lstStyle/>
          <a:p>
            <a:r>
              <a:rPr lang="en-GB" dirty="0"/>
              <a:t>A </a:t>
            </a:r>
            <a:r>
              <a:rPr lang="en-GB" dirty="0">
                <a:solidFill>
                  <a:srgbClr val="00B050"/>
                </a:solidFill>
              </a:rPr>
              <a:t>positive affirmation </a:t>
            </a:r>
            <a:r>
              <a:rPr lang="en-GB" dirty="0"/>
              <a:t>is a helpful thought that you can say in your head or out loud to get you feeling more positive.</a:t>
            </a:r>
          </a:p>
        </p:txBody>
      </p:sp>
      <p:sp>
        <p:nvSpPr>
          <p:cNvPr id="4" name="Rectangle 3">
            <a:extLst>
              <a:ext uri="{FF2B5EF4-FFF2-40B4-BE49-F238E27FC236}">
                <a16:creationId xmlns:a16="http://schemas.microsoft.com/office/drawing/2014/main" id="{09020215-DC65-4ECB-942E-D54538C0879C}"/>
              </a:ext>
            </a:extLst>
          </p:cNvPr>
          <p:cNvSpPr/>
          <p:nvPr/>
        </p:nvSpPr>
        <p:spPr>
          <a:xfrm>
            <a:off x="815642" y="3110779"/>
            <a:ext cx="3828366" cy="1200329"/>
          </a:xfrm>
          <a:prstGeom prst="rect">
            <a:avLst/>
          </a:prstGeom>
        </p:spPr>
        <p:txBody>
          <a:bodyPr wrap="square">
            <a:spAutoFit/>
          </a:bodyPr>
          <a:lstStyle/>
          <a:p>
            <a:r>
              <a:rPr lang="en-GB" dirty="0"/>
              <a:t>The more we say these affirmations to ourselves, the more we believe them and the more positive we start to feel.</a:t>
            </a:r>
          </a:p>
        </p:txBody>
      </p:sp>
      <p:sp>
        <p:nvSpPr>
          <p:cNvPr id="5" name="Rectangle 4">
            <a:extLst>
              <a:ext uri="{FF2B5EF4-FFF2-40B4-BE49-F238E27FC236}">
                <a16:creationId xmlns:a16="http://schemas.microsoft.com/office/drawing/2014/main" id="{1872EF53-E30E-48AF-949E-C594D7F42089}"/>
              </a:ext>
            </a:extLst>
          </p:cNvPr>
          <p:cNvSpPr/>
          <p:nvPr/>
        </p:nvSpPr>
        <p:spPr>
          <a:xfrm>
            <a:off x="815642" y="4449886"/>
            <a:ext cx="3612342" cy="923330"/>
          </a:xfrm>
          <a:prstGeom prst="rect">
            <a:avLst/>
          </a:prstGeom>
        </p:spPr>
        <p:txBody>
          <a:bodyPr wrap="square">
            <a:spAutoFit/>
          </a:bodyPr>
          <a:lstStyle/>
          <a:p>
            <a:r>
              <a:rPr lang="en-GB" dirty="0"/>
              <a:t>A lot of people use </a:t>
            </a:r>
            <a:r>
              <a:rPr lang="en-GB" dirty="0">
                <a:solidFill>
                  <a:srgbClr val="00B050"/>
                </a:solidFill>
              </a:rPr>
              <a:t>positive affirmations</a:t>
            </a:r>
            <a:r>
              <a:rPr lang="en-GB" dirty="0"/>
              <a:t> to help them develop a more positive mindset.</a:t>
            </a:r>
          </a:p>
        </p:txBody>
      </p:sp>
      <p:pic>
        <p:nvPicPr>
          <p:cNvPr id="9" name="Picture 8">
            <a:extLst>
              <a:ext uri="{FF2B5EF4-FFF2-40B4-BE49-F238E27FC236}">
                <a16:creationId xmlns:a16="http://schemas.microsoft.com/office/drawing/2014/main" id="{A13D993D-E29C-4297-9A45-341A2C8ABF1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932040" y="1916832"/>
            <a:ext cx="3319501" cy="3326765"/>
          </a:xfrm>
          <a:prstGeom prst="rect">
            <a:avLst/>
          </a:prstGeom>
        </p:spPr>
      </p:pic>
      <p:pic>
        <p:nvPicPr>
          <p:cNvPr id="10" name="Individual Work">
            <a:extLst>
              <a:ext uri="{FF2B5EF4-FFF2-40B4-BE49-F238E27FC236}">
                <a16:creationId xmlns:a16="http://schemas.microsoft.com/office/drawing/2014/main" id="{A56984AB-CA1B-47C5-BAB7-9A4CCAB20D4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352" y="544048"/>
            <a:ext cx="864000" cy="864000"/>
          </a:xfrm>
          <a:prstGeom prst="rect">
            <a:avLst/>
          </a:prstGeom>
        </p:spPr>
      </p:pic>
    </p:spTree>
    <p:extLst>
      <p:ext uri="{BB962C8B-B14F-4D97-AF65-F5344CB8AC3E}">
        <p14:creationId xmlns:p14="http://schemas.microsoft.com/office/powerpoint/2010/main" val="93881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00E46D7-4C5F-437D-A97B-64A272A0118D}"/>
              </a:ext>
            </a:extLst>
          </p:cNvPr>
          <p:cNvSpPr/>
          <p:nvPr/>
        </p:nvSpPr>
        <p:spPr>
          <a:xfrm>
            <a:off x="677453" y="1490260"/>
            <a:ext cx="7852211" cy="636051"/>
          </a:xfrm>
          <a:prstGeom prst="rect">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0CD5DB14-5887-431E-AB02-C8FB3D5600A5}"/>
              </a:ext>
            </a:extLst>
          </p:cNvPr>
          <p:cNvSpPr>
            <a:spLocks noGrp="1"/>
          </p:cNvSpPr>
          <p:nvPr>
            <p:ph type="title"/>
          </p:nvPr>
        </p:nvSpPr>
        <p:spPr/>
        <p:txBody>
          <a:bodyPr/>
          <a:lstStyle/>
          <a:p>
            <a:r>
              <a:rPr lang="en-GB" dirty="0"/>
              <a:t>Positive Affirmations</a:t>
            </a:r>
          </a:p>
        </p:txBody>
      </p:sp>
      <p:sp>
        <p:nvSpPr>
          <p:cNvPr id="3" name="Rectangle 2">
            <a:extLst>
              <a:ext uri="{FF2B5EF4-FFF2-40B4-BE49-F238E27FC236}">
                <a16:creationId xmlns:a16="http://schemas.microsoft.com/office/drawing/2014/main" id="{40069111-3CF9-4C3F-AF5B-82CB75A27695}"/>
              </a:ext>
            </a:extLst>
          </p:cNvPr>
          <p:cNvSpPr/>
          <p:nvPr/>
        </p:nvSpPr>
        <p:spPr>
          <a:xfrm>
            <a:off x="677453" y="1623619"/>
            <a:ext cx="7852211" cy="369332"/>
          </a:xfrm>
          <a:prstGeom prst="rect">
            <a:avLst/>
          </a:prstGeom>
        </p:spPr>
        <p:txBody>
          <a:bodyPr wrap="square">
            <a:spAutoFit/>
          </a:bodyPr>
          <a:lstStyle/>
          <a:p>
            <a:pPr algn="ctr"/>
            <a:r>
              <a:rPr lang="en-GB" dirty="0">
                <a:solidFill>
                  <a:schemeClr val="bg1"/>
                </a:solidFill>
              </a:rPr>
              <a:t>Let’s look at some examples of positive affirmations (or helpful thoughts).</a:t>
            </a:r>
          </a:p>
        </p:txBody>
      </p:sp>
      <p:sp>
        <p:nvSpPr>
          <p:cNvPr id="4" name="TextBox 3">
            <a:extLst>
              <a:ext uri="{FF2B5EF4-FFF2-40B4-BE49-F238E27FC236}">
                <a16:creationId xmlns:a16="http://schemas.microsoft.com/office/drawing/2014/main" id="{B0CA7413-A3AF-4D51-8B20-678E188A4394}"/>
              </a:ext>
            </a:extLst>
          </p:cNvPr>
          <p:cNvSpPr txBox="1"/>
          <p:nvPr/>
        </p:nvSpPr>
        <p:spPr>
          <a:xfrm>
            <a:off x="3161304" y="3219344"/>
            <a:ext cx="3402623" cy="369332"/>
          </a:xfrm>
          <a:prstGeom prst="rect">
            <a:avLst/>
          </a:prstGeom>
          <a:noFill/>
        </p:spPr>
        <p:txBody>
          <a:bodyPr wrap="square" rtlCol="0">
            <a:spAutoFit/>
          </a:bodyPr>
          <a:lstStyle/>
          <a:p>
            <a:pPr algn="ctr"/>
            <a:r>
              <a:rPr lang="en-GB" b="1" dirty="0">
                <a:solidFill>
                  <a:srgbClr val="019542"/>
                </a:solidFill>
              </a:rPr>
              <a:t>The best person I can be is me!</a:t>
            </a:r>
          </a:p>
        </p:txBody>
      </p:sp>
      <p:sp>
        <p:nvSpPr>
          <p:cNvPr id="5" name="TextBox 4">
            <a:extLst>
              <a:ext uri="{FF2B5EF4-FFF2-40B4-BE49-F238E27FC236}">
                <a16:creationId xmlns:a16="http://schemas.microsoft.com/office/drawing/2014/main" id="{A01633FB-BE93-49C2-ABE8-F89CED29B1F2}"/>
              </a:ext>
            </a:extLst>
          </p:cNvPr>
          <p:cNvSpPr txBox="1"/>
          <p:nvPr/>
        </p:nvSpPr>
        <p:spPr>
          <a:xfrm>
            <a:off x="990650" y="3850330"/>
            <a:ext cx="3402623" cy="369332"/>
          </a:xfrm>
          <a:prstGeom prst="rect">
            <a:avLst/>
          </a:prstGeom>
          <a:noFill/>
        </p:spPr>
        <p:txBody>
          <a:bodyPr wrap="square" rtlCol="0">
            <a:spAutoFit/>
          </a:bodyPr>
          <a:lstStyle/>
          <a:p>
            <a:pPr algn="ctr"/>
            <a:r>
              <a:rPr lang="en-GB" b="1" dirty="0">
                <a:solidFill>
                  <a:srgbClr val="019542"/>
                </a:solidFill>
              </a:rPr>
              <a:t>I can get through anything!</a:t>
            </a:r>
          </a:p>
        </p:txBody>
      </p:sp>
      <p:sp>
        <p:nvSpPr>
          <p:cNvPr id="6" name="TextBox 5">
            <a:extLst>
              <a:ext uri="{FF2B5EF4-FFF2-40B4-BE49-F238E27FC236}">
                <a16:creationId xmlns:a16="http://schemas.microsoft.com/office/drawing/2014/main" id="{2F5951A6-A7C7-48C9-B073-6EB2DBFCC6E9}"/>
              </a:ext>
            </a:extLst>
          </p:cNvPr>
          <p:cNvSpPr txBox="1"/>
          <p:nvPr/>
        </p:nvSpPr>
        <p:spPr>
          <a:xfrm>
            <a:off x="4862615" y="4114885"/>
            <a:ext cx="3744416" cy="369332"/>
          </a:xfrm>
          <a:prstGeom prst="rect">
            <a:avLst/>
          </a:prstGeom>
          <a:noFill/>
        </p:spPr>
        <p:txBody>
          <a:bodyPr wrap="square" rtlCol="0">
            <a:spAutoFit/>
          </a:bodyPr>
          <a:lstStyle/>
          <a:p>
            <a:pPr algn="ctr"/>
            <a:r>
              <a:rPr lang="en-GB" b="1" dirty="0">
                <a:solidFill>
                  <a:srgbClr val="019542"/>
                </a:solidFill>
              </a:rPr>
              <a:t>Today, I choose to be confident.</a:t>
            </a:r>
          </a:p>
        </p:txBody>
      </p:sp>
      <p:sp>
        <p:nvSpPr>
          <p:cNvPr id="7" name="TextBox 6">
            <a:extLst>
              <a:ext uri="{FF2B5EF4-FFF2-40B4-BE49-F238E27FC236}">
                <a16:creationId xmlns:a16="http://schemas.microsoft.com/office/drawing/2014/main" id="{688397FF-E0A2-4C6A-96BA-96C42C2826F2}"/>
              </a:ext>
            </a:extLst>
          </p:cNvPr>
          <p:cNvSpPr txBox="1"/>
          <p:nvPr/>
        </p:nvSpPr>
        <p:spPr>
          <a:xfrm>
            <a:off x="2187643" y="4748771"/>
            <a:ext cx="3654669" cy="369332"/>
          </a:xfrm>
          <a:prstGeom prst="rect">
            <a:avLst/>
          </a:prstGeom>
          <a:noFill/>
        </p:spPr>
        <p:txBody>
          <a:bodyPr wrap="square" rtlCol="0">
            <a:spAutoFit/>
          </a:bodyPr>
          <a:lstStyle/>
          <a:p>
            <a:pPr algn="ctr"/>
            <a:r>
              <a:rPr lang="en-GB" b="1" dirty="0">
                <a:solidFill>
                  <a:srgbClr val="019542"/>
                </a:solidFill>
              </a:rPr>
              <a:t>If I fall, I will get back up again.</a:t>
            </a:r>
          </a:p>
        </p:txBody>
      </p:sp>
      <p:sp>
        <p:nvSpPr>
          <p:cNvPr id="8" name="TextBox 7">
            <a:extLst>
              <a:ext uri="{FF2B5EF4-FFF2-40B4-BE49-F238E27FC236}">
                <a16:creationId xmlns:a16="http://schemas.microsoft.com/office/drawing/2014/main" id="{F9125BE3-A587-4EF0-ABFD-D0DF03431346}"/>
              </a:ext>
            </a:extLst>
          </p:cNvPr>
          <p:cNvSpPr txBox="1"/>
          <p:nvPr/>
        </p:nvSpPr>
        <p:spPr>
          <a:xfrm>
            <a:off x="677453" y="5654333"/>
            <a:ext cx="3402623" cy="369332"/>
          </a:xfrm>
          <a:prstGeom prst="rect">
            <a:avLst/>
          </a:prstGeom>
          <a:noFill/>
        </p:spPr>
        <p:txBody>
          <a:bodyPr wrap="square" rtlCol="0">
            <a:spAutoFit/>
          </a:bodyPr>
          <a:lstStyle/>
          <a:p>
            <a:pPr algn="ctr"/>
            <a:r>
              <a:rPr lang="en-GB" b="1" dirty="0">
                <a:solidFill>
                  <a:srgbClr val="019542"/>
                </a:solidFill>
              </a:rPr>
              <a:t>I am going to try my best.</a:t>
            </a:r>
          </a:p>
        </p:txBody>
      </p:sp>
      <p:sp>
        <p:nvSpPr>
          <p:cNvPr id="9" name="TextBox 8">
            <a:extLst>
              <a:ext uri="{FF2B5EF4-FFF2-40B4-BE49-F238E27FC236}">
                <a16:creationId xmlns:a16="http://schemas.microsoft.com/office/drawing/2014/main" id="{8EEDC7F0-2B44-4E45-A519-E1491873E86F}"/>
              </a:ext>
            </a:extLst>
          </p:cNvPr>
          <p:cNvSpPr txBox="1"/>
          <p:nvPr/>
        </p:nvSpPr>
        <p:spPr>
          <a:xfrm>
            <a:off x="5956887" y="5242988"/>
            <a:ext cx="2215465" cy="369332"/>
          </a:xfrm>
          <a:prstGeom prst="rect">
            <a:avLst/>
          </a:prstGeom>
          <a:noFill/>
        </p:spPr>
        <p:txBody>
          <a:bodyPr wrap="square" rtlCol="0">
            <a:spAutoFit/>
          </a:bodyPr>
          <a:lstStyle/>
          <a:p>
            <a:pPr algn="ctr"/>
            <a:r>
              <a:rPr lang="en-GB" b="1" dirty="0">
                <a:solidFill>
                  <a:srgbClr val="019542"/>
                </a:solidFill>
              </a:rPr>
              <a:t>I believe in myself.</a:t>
            </a:r>
          </a:p>
        </p:txBody>
      </p:sp>
      <p:sp>
        <p:nvSpPr>
          <p:cNvPr id="10" name="TextBox 9">
            <a:extLst>
              <a:ext uri="{FF2B5EF4-FFF2-40B4-BE49-F238E27FC236}">
                <a16:creationId xmlns:a16="http://schemas.microsoft.com/office/drawing/2014/main" id="{A18406D8-FD97-4E70-8E38-F0B36A2B82B9}"/>
              </a:ext>
            </a:extLst>
          </p:cNvPr>
          <p:cNvSpPr txBox="1"/>
          <p:nvPr/>
        </p:nvSpPr>
        <p:spPr>
          <a:xfrm>
            <a:off x="4746371" y="2602021"/>
            <a:ext cx="3635112" cy="369332"/>
          </a:xfrm>
          <a:prstGeom prst="rect">
            <a:avLst/>
          </a:prstGeom>
          <a:noFill/>
        </p:spPr>
        <p:txBody>
          <a:bodyPr wrap="square" rtlCol="0">
            <a:spAutoFit/>
          </a:bodyPr>
          <a:lstStyle/>
          <a:p>
            <a:pPr algn="ctr"/>
            <a:r>
              <a:rPr lang="en-GB" b="1" dirty="0">
                <a:solidFill>
                  <a:srgbClr val="019542"/>
                </a:solidFill>
              </a:rPr>
              <a:t>It’s OK to not know everything.</a:t>
            </a:r>
          </a:p>
        </p:txBody>
      </p:sp>
      <p:sp>
        <p:nvSpPr>
          <p:cNvPr id="11" name="TextBox 10">
            <a:extLst>
              <a:ext uri="{FF2B5EF4-FFF2-40B4-BE49-F238E27FC236}">
                <a16:creationId xmlns:a16="http://schemas.microsoft.com/office/drawing/2014/main" id="{E373B8D3-685E-4130-9BC4-7E0F6FF6FB75}"/>
              </a:ext>
            </a:extLst>
          </p:cNvPr>
          <p:cNvSpPr txBox="1"/>
          <p:nvPr/>
        </p:nvSpPr>
        <p:spPr>
          <a:xfrm>
            <a:off x="755650" y="2482980"/>
            <a:ext cx="2865361" cy="369332"/>
          </a:xfrm>
          <a:prstGeom prst="rect">
            <a:avLst/>
          </a:prstGeom>
          <a:noFill/>
        </p:spPr>
        <p:txBody>
          <a:bodyPr wrap="square" rtlCol="0">
            <a:spAutoFit/>
          </a:bodyPr>
          <a:lstStyle/>
          <a:p>
            <a:pPr algn="ctr"/>
            <a:r>
              <a:rPr lang="en-GB" b="1" dirty="0">
                <a:solidFill>
                  <a:srgbClr val="019542"/>
                </a:solidFill>
              </a:rPr>
              <a:t>I am in charge of my life!</a:t>
            </a:r>
          </a:p>
        </p:txBody>
      </p:sp>
      <p:pic>
        <p:nvPicPr>
          <p:cNvPr id="13" name="Individual Work">
            <a:extLst>
              <a:ext uri="{FF2B5EF4-FFF2-40B4-BE49-F238E27FC236}">
                <a16:creationId xmlns:a16="http://schemas.microsoft.com/office/drawing/2014/main" id="{5FEFE0C1-ECD1-4858-AF86-7CA2B382817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352" y="544048"/>
            <a:ext cx="864000" cy="864000"/>
          </a:xfrm>
          <a:prstGeom prst="rect">
            <a:avLst/>
          </a:prstGeom>
        </p:spPr>
      </p:pic>
    </p:spTree>
    <p:extLst>
      <p:ext uri="{BB962C8B-B14F-4D97-AF65-F5344CB8AC3E}">
        <p14:creationId xmlns:p14="http://schemas.microsoft.com/office/powerpoint/2010/main" val="3594253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5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500"/>
                                        <p:tgtEl>
                                          <p:spTgt spid="10"/>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4" grpId="0"/>
      <p:bldP spid="5" grpId="0"/>
      <p:bldP spid="6" grpId="0"/>
      <p:bldP spid="7" grpId="0"/>
      <p:bldP spid="8" grpId="0"/>
      <p:bldP spid="9" grpId="0"/>
      <p:bldP spid="10"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Thought or Fact?</a:t>
            </a:r>
          </a:p>
        </p:txBody>
      </p:sp>
      <p:sp>
        <p:nvSpPr>
          <p:cNvPr id="11" name="TextBox 10">
            <a:extLst>
              <a:ext uri="{FF2B5EF4-FFF2-40B4-BE49-F238E27FC236}">
                <a16:creationId xmlns:a16="http://schemas.microsoft.com/office/drawing/2014/main" id="{A13117D9-BD72-4C40-B187-659D8578E619}"/>
              </a:ext>
            </a:extLst>
          </p:cNvPr>
          <p:cNvSpPr txBox="1"/>
          <p:nvPr/>
        </p:nvSpPr>
        <p:spPr>
          <a:xfrm>
            <a:off x="3419872" y="2758923"/>
            <a:ext cx="1921065" cy="934684"/>
          </a:xfrm>
          <a:prstGeom prst="wedgeRoundRectCallout">
            <a:avLst>
              <a:gd name="adj1" fmla="val -28102"/>
              <a:gd name="adj2" fmla="val 59705"/>
              <a:gd name="adj3" fmla="val 16667"/>
            </a:avLst>
          </a:prstGeom>
          <a:solidFill>
            <a:srgbClr val="7868AC"/>
          </a:solidFill>
        </p:spPr>
        <p:txBody>
          <a:bodyPr wrap="square" lIns="144000" tIns="144000" rIns="144000" bIns="144000" rtlCol="0">
            <a:spAutoFit/>
          </a:bodyPr>
          <a:lstStyle/>
          <a:p>
            <a:pPr algn="ctr"/>
            <a:r>
              <a:rPr lang="en-GB" b="1" dirty="0">
                <a:solidFill>
                  <a:schemeClr val="bg1"/>
                </a:solidFill>
              </a:rPr>
              <a:t>Laughing lifts your mood.</a:t>
            </a:r>
          </a:p>
        </p:txBody>
      </p:sp>
      <p:pic>
        <p:nvPicPr>
          <p:cNvPr id="12" name="Whole Class">
            <a:extLst>
              <a:ext uri="{FF2B5EF4-FFF2-40B4-BE49-F238E27FC236}">
                <a16:creationId xmlns:a16="http://schemas.microsoft.com/office/drawing/2014/main" id="{965D82C4-E08B-4A69-87CD-01326947C7B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3" name="TextBox 12">
            <a:extLst>
              <a:ext uri="{FF2B5EF4-FFF2-40B4-BE49-F238E27FC236}">
                <a16:creationId xmlns:a16="http://schemas.microsoft.com/office/drawing/2014/main" id="{8BD04BA2-036E-437C-8B35-0D728EA1ACD7}"/>
              </a:ext>
            </a:extLst>
          </p:cNvPr>
          <p:cNvSpPr txBox="1"/>
          <p:nvPr/>
        </p:nvSpPr>
        <p:spPr>
          <a:xfrm>
            <a:off x="4932040" y="1528014"/>
            <a:ext cx="2974822" cy="934684"/>
          </a:xfrm>
          <a:prstGeom prst="wedgeRoundRectCallout">
            <a:avLst>
              <a:gd name="adj1" fmla="val 55307"/>
              <a:gd name="adj2" fmla="val 27394"/>
              <a:gd name="adj3" fmla="val 16667"/>
            </a:avLst>
          </a:prstGeom>
          <a:solidFill>
            <a:srgbClr val="7868AC"/>
          </a:solidFill>
        </p:spPr>
        <p:txBody>
          <a:bodyPr wrap="square" lIns="144000" tIns="144000" rIns="144000" bIns="144000" rtlCol="0">
            <a:spAutoFit/>
          </a:bodyPr>
          <a:lstStyle/>
          <a:p>
            <a:pPr algn="ctr"/>
            <a:r>
              <a:rPr lang="en-GB" b="1" dirty="0">
                <a:solidFill>
                  <a:schemeClr val="bg1"/>
                </a:solidFill>
              </a:rPr>
              <a:t>I will never understand the rules of this game.</a:t>
            </a:r>
          </a:p>
        </p:txBody>
      </p:sp>
      <p:sp>
        <p:nvSpPr>
          <p:cNvPr id="14" name="TextBox 13">
            <a:extLst>
              <a:ext uri="{FF2B5EF4-FFF2-40B4-BE49-F238E27FC236}">
                <a16:creationId xmlns:a16="http://schemas.microsoft.com/office/drawing/2014/main" id="{A283C4B2-D6BF-4147-BDF1-C731D92B4CC9}"/>
              </a:ext>
            </a:extLst>
          </p:cNvPr>
          <p:cNvSpPr txBox="1"/>
          <p:nvPr/>
        </p:nvSpPr>
        <p:spPr>
          <a:xfrm>
            <a:off x="5562835" y="2674255"/>
            <a:ext cx="2974822" cy="934684"/>
          </a:xfrm>
          <a:prstGeom prst="wedgeRoundRectCallout">
            <a:avLst>
              <a:gd name="adj1" fmla="val 54743"/>
              <a:gd name="adj2" fmla="val 21112"/>
              <a:gd name="adj3" fmla="val 16667"/>
            </a:avLst>
          </a:prstGeom>
          <a:solidFill>
            <a:srgbClr val="7868AC"/>
          </a:solidFill>
        </p:spPr>
        <p:txBody>
          <a:bodyPr wrap="square" lIns="144000" tIns="144000" rIns="144000" bIns="144000" rtlCol="0">
            <a:spAutoFit/>
          </a:bodyPr>
          <a:lstStyle/>
          <a:p>
            <a:pPr algn="ctr"/>
            <a:r>
              <a:rPr lang="en-GB" b="1" dirty="0">
                <a:solidFill>
                  <a:schemeClr val="bg1"/>
                </a:solidFill>
              </a:rPr>
              <a:t>Exercise makes the brain release endorphins.</a:t>
            </a:r>
          </a:p>
        </p:txBody>
      </p:sp>
      <p:sp>
        <p:nvSpPr>
          <p:cNvPr id="15" name="TextBox 14">
            <a:extLst>
              <a:ext uri="{FF2B5EF4-FFF2-40B4-BE49-F238E27FC236}">
                <a16:creationId xmlns:a16="http://schemas.microsoft.com/office/drawing/2014/main" id="{40624372-4641-4B0C-AA16-ED272CF4CF63}"/>
              </a:ext>
            </a:extLst>
          </p:cNvPr>
          <p:cNvSpPr txBox="1"/>
          <p:nvPr/>
        </p:nvSpPr>
        <p:spPr>
          <a:xfrm>
            <a:off x="4788024" y="4962460"/>
            <a:ext cx="2974822" cy="1241151"/>
          </a:xfrm>
          <a:prstGeom prst="wedgeRoundRectCallout">
            <a:avLst>
              <a:gd name="adj1" fmla="val -21961"/>
              <a:gd name="adj2" fmla="val 58475"/>
              <a:gd name="adj3" fmla="val 16667"/>
            </a:avLst>
          </a:prstGeom>
          <a:solidFill>
            <a:srgbClr val="7868AC"/>
          </a:solidFill>
        </p:spPr>
        <p:txBody>
          <a:bodyPr wrap="square" lIns="144000" tIns="144000" rIns="144000" bIns="144000" rtlCol="0">
            <a:spAutoFit/>
          </a:bodyPr>
          <a:lstStyle/>
          <a:p>
            <a:pPr algn="ctr"/>
            <a:r>
              <a:rPr lang="en-GB" b="1" dirty="0">
                <a:solidFill>
                  <a:schemeClr val="bg1"/>
                </a:solidFill>
              </a:rPr>
              <a:t>You can talk back to negative thoughts with a positive voice.</a:t>
            </a:r>
          </a:p>
        </p:txBody>
      </p:sp>
      <p:sp>
        <p:nvSpPr>
          <p:cNvPr id="16" name="TextBox 15">
            <a:extLst>
              <a:ext uri="{FF2B5EF4-FFF2-40B4-BE49-F238E27FC236}">
                <a16:creationId xmlns:a16="http://schemas.microsoft.com/office/drawing/2014/main" id="{CBBCE4C5-5EBB-43D8-9092-BA661FFFCEC4}"/>
              </a:ext>
            </a:extLst>
          </p:cNvPr>
          <p:cNvSpPr txBox="1"/>
          <p:nvPr/>
        </p:nvSpPr>
        <p:spPr>
          <a:xfrm>
            <a:off x="1043608" y="1434551"/>
            <a:ext cx="2974822" cy="934684"/>
          </a:xfrm>
          <a:prstGeom prst="wedgeRoundRectCallout">
            <a:avLst>
              <a:gd name="adj1" fmla="val -55519"/>
              <a:gd name="adj2" fmla="val 30087"/>
              <a:gd name="adj3" fmla="val 16667"/>
            </a:avLst>
          </a:prstGeom>
          <a:solidFill>
            <a:srgbClr val="7868AC"/>
          </a:solidFill>
        </p:spPr>
        <p:txBody>
          <a:bodyPr wrap="square" lIns="144000" tIns="144000" rIns="144000" bIns="144000" rtlCol="0">
            <a:spAutoFit/>
          </a:bodyPr>
          <a:lstStyle/>
          <a:p>
            <a:pPr algn="ctr"/>
            <a:r>
              <a:rPr lang="en-GB" b="1" dirty="0">
                <a:solidFill>
                  <a:schemeClr val="bg1"/>
                </a:solidFill>
              </a:rPr>
              <a:t>Everyone will hate my new haircut!</a:t>
            </a:r>
          </a:p>
        </p:txBody>
      </p:sp>
      <p:sp>
        <p:nvSpPr>
          <p:cNvPr id="17" name="TextBox 16">
            <a:extLst>
              <a:ext uri="{FF2B5EF4-FFF2-40B4-BE49-F238E27FC236}">
                <a16:creationId xmlns:a16="http://schemas.microsoft.com/office/drawing/2014/main" id="{E44D2D1F-C738-489A-B368-F23A79B340A3}"/>
              </a:ext>
            </a:extLst>
          </p:cNvPr>
          <p:cNvSpPr txBox="1"/>
          <p:nvPr/>
        </p:nvSpPr>
        <p:spPr>
          <a:xfrm>
            <a:off x="5811874" y="3832476"/>
            <a:ext cx="2476744" cy="934684"/>
          </a:xfrm>
          <a:prstGeom prst="wedgeRoundRectCallout">
            <a:avLst>
              <a:gd name="adj1" fmla="val 53884"/>
              <a:gd name="adj2" fmla="val 27394"/>
              <a:gd name="adj3" fmla="val 16667"/>
            </a:avLst>
          </a:prstGeom>
          <a:solidFill>
            <a:srgbClr val="7868AC"/>
          </a:solidFill>
        </p:spPr>
        <p:txBody>
          <a:bodyPr wrap="square" lIns="144000" tIns="144000" rIns="144000" bIns="144000" rtlCol="0">
            <a:spAutoFit/>
          </a:bodyPr>
          <a:lstStyle/>
          <a:p>
            <a:pPr algn="ctr"/>
            <a:r>
              <a:rPr lang="en-GB" b="1" dirty="0">
                <a:solidFill>
                  <a:schemeClr val="bg1"/>
                </a:solidFill>
              </a:rPr>
              <a:t>I will get better at this if I practise.</a:t>
            </a:r>
          </a:p>
        </p:txBody>
      </p:sp>
      <p:sp>
        <p:nvSpPr>
          <p:cNvPr id="18" name="TextBox 17">
            <a:extLst>
              <a:ext uri="{FF2B5EF4-FFF2-40B4-BE49-F238E27FC236}">
                <a16:creationId xmlns:a16="http://schemas.microsoft.com/office/drawing/2014/main" id="{1ED2F93A-4171-474D-9503-57772A3C8B7C}"/>
              </a:ext>
            </a:extLst>
          </p:cNvPr>
          <p:cNvSpPr txBox="1"/>
          <p:nvPr/>
        </p:nvSpPr>
        <p:spPr>
          <a:xfrm>
            <a:off x="1270879" y="5226464"/>
            <a:ext cx="2520280" cy="934684"/>
          </a:xfrm>
          <a:prstGeom prst="wedgeRoundRectCallout">
            <a:avLst>
              <a:gd name="adj1" fmla="val 31357"/>
              <a:gd name="adj2" fmla="val 63295"/>
              <a:gd name="adj3" fmla="val 16667"/>
            </a:avLst>
          </a:prstGeom>
          <a:solidFill>
            <a:srgbClr val="7868AC"/>
          </a:solidFill>
        </p:spPr>
        <p:txBody>
          <a:bodyPr wrap="square" lIns="144000" tIns="144000" rIns="144000" bIns="144000" rtlCol="0">
            <a:spAutoFit/>
          </a:bodyPr>
          <a:lstStyle/>
          <a:p>
            <a:pPr algn="ctr"/>
            <a:r>
              <a:rPr lang="en-GB" b="1" dirty="0">
                <a:solidFill>
                  <a:schemeClr val="bg1"/>
                </a:solidFill>
              </a:rPr>
              <a:t>I’ll always be rubbish at sport. </a:t>
            </a:r>
          </a:p>
        </p:txBody>
      </p:sp>
      <p:sp>
        <p:nvSpPr>
          <p:cNvPr id="19" name="TextBox 18">
            <a:extLst>
              <a:ext uri="{FF2B5EF4-FFF2-40B4-BE49-F238E27FC236}">
                <a16:creationId xmlns:a16="http://schemas.microsoft.com/office/drawing/2014/main" id="{A8EEAA94-DF89-4EA9-AC07-00007F2CAE64}"/>
              </a:ext>
            </a:extLst>
          </p:cNvPr>
          <p:cNvSpPr txBox="1"/>
          <p:nvPr/>
        </p:nvSpPr>
        <p:spPr>
          <a:xfrm>
            <a:off x="855382" y="4040417"/>
            <a:ext cx="3711533" cy="934684"/>
          </a:xfrm>
          <a:prstGeom prst="wedgeRoundRectCallout">
            <a:avLst>
              <a:gd name="adj1" fmla="val -55519"/>
              <a:gd name="adj2" fmla="val 30087"/>
              <a:gd name="adj3" fmla="val 16667"/>
            </a:avLst>
          </a:prstGeom>
          <a:solidFill>
            <a:srgbClr val="7868AC"/>
          </a:solidFill>
        </p:spPr>
        <p:txBody>
          <a:bodyPr wrap="square" lIns="144000" tIns="144000" rIns="144000" bIns="144000" rtlCol="0">
            <a:spAutoFit/>
          </a:bodyPr>
          <a:lstStyle/>
          <a:p>
            <a:pPr algn="ctr"/>
            <a:r>
              <a:rPr lang="en-GB" b="1" dirty="0">
                <a:solidFill>
                  <a:schemeClr val="bg1"/>
                </a:solidFill>
              </a:rPr>
              <a:t>No one will like me if I say I enjoy puzzles and numbers.</a:t>
            </a:r>
          </a:p>
        </p:txBody>
      </p:sp>
      <p:sp>
        <p:nvSpPr>
          <p:cNvPr id="20" name="TextBox 19">
            <a:extLst>
              <a:ext uri="{FF2B5EF4-FFF2-40B4-BE49-F238E27FC236}">
                <a16:creationId xmlns:a16="http://schemas.microsoft.com/office/drawing/2014/main" id="{3C9B5F6E-B6C7-4946-9575-A1F4700CC07E}"/>
              </a:ext>
            </a:extLst>
          </p:cNvPr>
          <p:cNvSpPr txBox="1"/>
          <p:nvPr/>
        </p:nvSpPr>
        <p:spPr>
          <a:xfrm>
            <a:off x="659483" y="2547903"/>
            <a:ext cx="2387726" cy="1241151"/>
          </a:xfrm>
          <a:prstGeom prst="wedgeRoundRectCallout">
            <a:avLst>
              <a:gd name="adj1" fmla="val -55519"/>
              <a:gd name="adj2" fmla="val 30087"/>
              <a:gd name="adj3" fmla="val 16667"/>
            </a:avLst>
          </a:prstGeom>
          <a:solidFill>
            <a:srgbClr val="7868AC"/>
          </a:solidFill>
        </p:spPr>
        <p:txBody>
          <a:bodyPr wrap="square" lIns="144000" tIns="144000" rIns="144000" bIns="144000" rtlCol="0">
            <a:spAutoFit/>
          </a:bodyPr>
          <a:lstStyle/>
          <a:p>
            <a:pPr algn="ctr"/>
            <a:r>
              <a:rPr lang="en-GB" b="1" dirty="0">
                <a:solidFill>
                  <a:schemeClr val="bg1"/>
                </a:solidFill>
              </a:rPr>
              <a:t>You can learn to think in a more positive way.</a:t>
            </a:r>
          </a:p>
        </p:txBody>
      </p:sp>
    </p:spTree>
    <p:extLst>
      <p:ext uri="{BB962C8B-B14F-4D97-AF65-F5344CB8AC3E}">
        <p14:creationId xmlns:p14="http://schemas.microsoft.com/office/powerpoint/2010/main" val="4053220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15" grpId="0" animBg="1"/>
      <p:bldP spid="16" grpId="0" animBg="1"/>
      <p:bldP spid="17" grpId="0" animBg="1"/>
      <p:bldP spid="18" grpId="0" animBg="1"/>
      <p:bldP spid="19" grpId="0" animBg="1"/>
      <p:bldP spid="2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grass, outdoor, green, field&#10;&#10;Description automatically generated">
            <a:extLst>
              <a:ext uri="{FF2B5EF4-FFF2-40B4-BE49-F238E27FC236}">
                <a16:creationId xmlns:a16="http://schemas.microsoft.com/office/drawing/2014/main" id="{B29179E9-0E28-4D5D-8616-3C51FB001F6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96068"/>
            <a:ext cx="9144000" cy="6465864"/>
          </a:xfrm>
          <a:prstGeom prst="rect">
            <a:avLst/>
          </a:prstGeom>
        </p:spPr>
      </p:pic>
      <p:pic>
        <p:nvPicPr>
          <p:cNvPr id="9" name="border" descr="A screen shot of a computer&#10;&#10;Description automatically generated">
            <a:extLst>
              <a:ext uri="{FF2B5EF4-FFF2-40B4-BE49-F238E27FC236}">
                <a16:creationId xmlns:a16="http://schemas.microsoft.com/office/drawing/2014/main" id="{195B018E-917C-4EDA-A9CA-CF1CE1FEF83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5" name="Speech Bubble: Rectangle 14">
            <a:extLst>
              <a:ext uri="{FF2B5EF4-FFF2-40B4-BE49-F238E27FC236}">
                <a16:creationId xmlns:a16="http://schemas.microsoft.com/office/drawing/2014/main" id="{F9D6354D-C4F4-4336-A39E-2386953B3C65}"/>
              </a:ext>
            </a:extLst>
          </p:cNvPr>
          <p:cNvSpPr/>
          <p:nvPr/>
        </p:nvSpPr>
        <p:spPr>
          <a:xfrm>
            <a:off x="2123728" y="3778275"/>
            <a:ext cx="4824536" cy="802853"/>
          </a:xfrm>
          <a:prstGeom prst="wedgeRectCallout">
            <a:avLst>
              <a:gd name="adj1" fmla="val 47948"/>
              <a:gd name="adj2" fmla="val -17604"/>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How can we encourage </a:t>
            </a:r>
            <a:br>
              <a:rPr lang="en-GB" dirty="0">
                <a:solidFill>
                  <a:schemeClr val="bg1"/>
                </a:solidFill>
              </a:rPr>
            </a:br>
            <a:r>
              <a:rPr lang="en-GB" dirty="0">
                <a:solidFill>
                  <a:schemeClr val="bg1"/>
                </a:solidFill>
              </a:rPr>
              <a:t>helpful thoughts? </a:t>
            </a:r>
          </a:p>
        </p:txBody>
      </p:sp>
      <p:sp>
        <p:nvSpPr>
          <p:cNvPr id="14" name="Speech Bubble: Rectangle 13">
            <a:extLst>
              <a:ext uri="{FF2B5EF4-FFF2-40B4-BE49-F238E27FC236}">
                <a16:creationId xmlns:a16="http://schemas.microsoft.com/office/drawing/2014/main" id="{C40889D5-53C5-4CC7-A9F6-062DD256235C}"/>
              </a:ext>
            </a:extLst>
          </p:cNvPr>
          <p:cNvSpPr/>
          <p:nvPr/>
        </p:nvSpPr>
        <p:spPr>
          <a:xfrm>
            <a:off x="1619672" y="2832270"/>
            <a:ext cx="5713096" cy="802853"/>
          </a:xfrm>
          <a:prstGeom prst="wedgeRectCallout">
            <a:avLst>
              <a:gd name="adj1" fmla="val 49256"/>
              <a:gd name="adj2" fmla="val -12380"/>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What should we do when we have </a:t>
            </a:r>
            <a:br>
              <a:rPr lang="en-GB" dirty="0">
                <a:solidFill>
                  <a:schemeClr val="bg1"/>
                </a:solidFill>
              </a:rPr>
            </a:br>
            <a:r>
              <a:rPr lang="en-GB" dirty="0">
                <a:solidFill>
                  <a:schemeClr val="bg1"/>
                </a:solidFill>
              </a:rPr>
              <a:t>unhelpful thoughts?</a:t>
            </a:r>
          </a:p>
        </p:txBody>
      </p:sp>
      <p:sp>
        <p:nvSpPr>
          <p:cNvPr id="13" name="Speech Bubble: Rectangle 12">
            <a:extLst>
              <a:ext uri="{FF2B5EF4-FFF2-40B4-BE49-F238E27FC236}">
                <a16:creationId xmlns:a16="http://schemas.microsoft.com/office/drawing/2014/main" id="{5F6DC16F-B3EC-4CE4-916C-C8C6927D370A}"/>
              </a:ext>
            </a:extLst>
          </p:cNvPr>
          <p:cNvSpPr/>
          <p:nvPr/>
        </p:nvSpPr>
        <p:spPr>
          <a:xfrm>
            <a:off x="1547664" y="1916832"/>
            <a:ext cx="5893116" cy="772286"/>
          </a:xfrm>
          <a:prstGeom prst="wedgeRectCallout">
            <a:avLst>
              <a:gd name="adj1" fmla="val -49079"/>
              <a:gd name="adj2" fmla="val 26145"/>
            </a:avLst>
          </a:prstGeom>
          <a:solidFill>
            <a:srgbClr val="7868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How do helpful and unhelpful thoughts </a:t>
            </a:r>
            <a:br>
              <a:rPr lang="en-GB" dirty="0">
                <a:solidFill>
                  <a:schemeClr val="bg1"/>
                </a:solidFill>
              </a:rPr>
            </a:br>
            <a:r>
              <a:rPr lang="en-GB" dirty="0">
                <a:solidFill>
                  <a:schemeClr val="bg1"/>
                </a:solidFill>
              </a:rPr>
              <a:t>affect the way we feel and act?</a:t>
            </a:r>
            <a:endParaRPr lang="en-GB" b="1" dirty="0">
              <a:solidFill>
                <a:schemeClr val="bg1"/>
              </a:solidFill>
            </a:endParaRPr>
          </a:p>
        </p:txBody>
      </p:sp>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10" name="Picture 9">
            <a:extLst>
              <a:ext uri="{FF2B5EF4-FFF2-40B4-BE49-F238E27FC236}">
                <a16:creationId xmlns:a16="http://schemas.microsoft.com/office/drawing/2014/main" id="{068047CD-65F5-498A-A433-B791BCCADAC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55099" y="1588372"/>
            <a:ext cx="2720757" cy="4797152"/>
          </a:xfrm>
          <a:prstGeom prst="rect">
            <a:avLst/>
          </a:prstGeom>
        </p:spPr>
      </p:pic>
      <p:pic>
        <p:nvPicPr>
          <p:cNvPr id="12" name="Picture 11">
            <a:extLst>
              <a:ext uri="{FF2B5EF4-FFF2-40B4-BE49-F238E27FC236}">
                <a16:creationId xmlns:a16="http://schemas.microsoft.com/office/drawing/2014/main" id="{5D869279-D2AA-4D9A-9515-171AE627DEB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638660" y="1588372"/>
            <a:ext cx="2325828" cy="4797152"/>
          </a:xfrm>
          <a:prstGeom prst="rect">
            <a:avLst/>
          </a:prstGeom>
        </p:spPr>
      </p:pic>
    </p:spTree>
    <p:extLst>
      <p:ext uri="{BB962C8B-B14F-4D97-AF65-F5344CB8AC3E}">
        <p14:creationId xmlns:p14="http://schemas.microsoft.com/office/powerpoint/2010/main" val="165254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ipe(left)">
                                      <p:cBhvr>
                                        <p:cTn id="14" dur="500"/>
                                        <p:tgtEl>
                                          <p:spTgt spid="13"/>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wipe(left)">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13" grpId="0" animBg="1"/>
    </p:bld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91906BCC-D3E6-4E1E-9D3B-0D795D1CF8BA}" vid="{73F68995-5F23-4703-B337-9914CB83CA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230</TotalTime>
  <Words>1732</Words>
  <Application>Microsoft Office PowerPoint</Application>
  <PresentationFormat>On-screen Show (4:3)</PresentationFormat>
  <Paragraphs>147</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Roboto</vt:lpstr>
      <vt:lpstr>Twinkl</vt:lpstr>
      <vt:lpstr>Arial</vt:lpstr>
      <vt:lpstr>Office Theme</vt:lpstr>
      <vt:lpstr>PowerPoint Presentation</vt:lpstr>
      <vt:lpstr>PowerPoint Presentation</vt:lpstr>
      <vt:lpstr>PowerPoint Presentation</vt:lpstr>
      <vt:lpstr>Penny for Your Thoughts</vt:lpstr>
      <vt:lpstr>Penny for Your Thoughts</vt:lpstr>
      <vt:lpstr>Unhelpful Thoughts</vt:lpstr>
      <vt:lpstr>Unhelpful Thoughts</vt:lpstr>
      <vt:lpstr>Dealing With Unhelpful Thoughts</vt:lpstr>
      <vt:lpstr>Dealing With Unhelpful Thoughts</vt:lpstr>
      <vt:lpstr>Worry Dolls and Worry Monsters</vt:lpstr>
      <vt:lpstr>Dealing With Unhelpful Thoughts</vt:lpstr>
      <vt:lpstr>Dealing With Unhelpful Thoughts</vt:lpstr>
      <vt:lpstr>Dealing With Unhelpful Thoughts</vt:lpstr>
      <vt:lpstr>PowerPoint Presentation</vt:lpstr>
      <vt:lpstr>PowerPoint Presentation</vt:lpstr>
      <vt:lpstr>Developing a Positive Mental Attitude</vt:lpstr>
      <vt:lpstr>Developing a Positive Mental Attitude</vt:lpstr>
      <vt:lpstr>PowerPoint Presentation</vt:lpstr>
      <vt:lpstr>PowerPoint Presentation</vt:lpstr>
      <vt:lpstr>PowerPoint Presentation</vt:lpstr>
      <vt:lpstr>PowerPoint Presentation</vt:lpstr>
      <vt:lpstr>Positive Affirmations</vt:lpstr>
      <vt:lpstr>Positive Affirmations</vt:lpstr>
      <vt:lpstr>Thought or Fact?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Marine Redon</dc:creator>
  <cp:lastModifiedBy>Sarah Fleming</cp:lastModifiedBy>
  <cp:revision>19</cp:revision>
  <dcterms:created xsi:type="dcterms:W3CDTF">2020-08-25T14:55:16Z</dcterms:created>
  <dcterms:modified xsi:type="dcterms:W3CDTF">2022-09-28T16:30:18Z</dcterms:modified>
</cp:coreProperties>
</file>